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ppt/tags/tag8.xml" ContentType="application/vnd.openxmlformats-officedocument.presentationml.tags+xml"/>
  <Override PartName="/ppt/notesSlides/notesSlide14.xml" ContentType="application/vnd.openxmlformats-officedocument.presentationml.notesSlide+xml"/>
  <Override PartName="/ppt/tags/tag9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0.xml" ContentType="application/vnd.openxmlformats-officedocument.presentationml.tags+xml"/>
  <Override PartName="/ppt/notesSlides/notesSlide20.xml" ContentType="application/vnd.openxmlformats-officedocument.presentationml.notesSlide+xml"/>
  <Override PartName="/ppt/tags/tag11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2.xml" ContentType="application/vnd.openxmlformats-officedocument.presentationml.tags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3.xml" ContentType="application/vnd.openxmlformats-officedocument.presentationml.tags+xml"/>
  <Override PartName="/ppt/notesSlides/notesSlide24.xml" ContentType="application/vnd.openxmlformats-officedocument.presentationml.notesSlide+xml"/>
  <Override PartName="/ppt/tags/tag14.xml" ContentType="application/vnd.openxmlformats-officedocument.presentationml.tags+xml"/>
  <Override PartName="/ppt/notesSlides/notesSlide25.xml" ContentType="application/vnd.openxmlformats-officedocument.presentationml.notesSlide+xml"/>
  <Override PartName="/ppt/tags/tag15.xml" ContentType="application/vnd.openxmlformats-officedocument.presentationml.tags+xml"/>
  <Override PartName="/ppt/notesSlides/notesSlide2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7.xml" ContentType="application/vnd.openxmlformats-officedocument.presentationml.notesSlide+xml"/>
  <Override PartName="/ppt/tags/tag16.xml" ContentType="application/vnd.openxmlformats-officedocument.presentationml.tags+xml"/>
  <Override PartName="/ppt/notesSlides/notesSlide28.xml" ContentType="application/vnd.openxmlformats-officedocument.presentationml.notesSlide+xml"/>
  <Override PartName="/ppt/tags/tag17.xml" ContentType="application/vnd.openxmlformats-officedocument.presentationml.tags+xml"/>
  <Override PartName="/ppt/notesSlides/notesSlide29.xml" ContentType="application/vnd.openxmlformats-officedocument.presentationml.notesSlide+xml"/>
  <Override PartName="/ppt/tags/tag18.xml" ContentType="application/vnd.openxmlformats-officedocument.presentationml.tags+xml"/>
  <Override PartName="/ppt/notesSlides/notesSlide30.xml" ContentType="application/vnd.openxmlformats-officedocument.presentationml.notesSlide+xml"/>
  <Override PartName="/ppt/tags/tag19.xml" ContentType="application/vnd.openxmlformats-officedocument.presentationml.tags+xml"/>
  <Override PartName="/ppt/notesSlides/notesSlide31.xml" ContentType="application/vnd.openxmlformats-officedocument.presentationml.notesSlide+xml"/>
  <Override PartName="/ppt/tags/tag20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51"/>
  </p:notesMasterIdLst>
  <p:sldIdLst>
    <p:sldId id="531" r:id="rId3"/>
    <p:sldId id="762" r:id="rId4"/>
    <p:sldId id="599" r:id="rId5"/>
    <p:sldId id="715" r:id="rId6"/>
    <p:sldId id="763" r:id="rId7"/>
    <p:sldId id="776" r:id="rId8"/>
    <p:sldId id="757" r:id="rId9"/>
    <p:sldId id="756" r:id="rId10"/>
    <p:sldId id="534" r:id="rId11"/>
    <p:sldId id="777" r:id="rId12"/>
    <p:sldId id="782" r:id="rId13"/>
    <p:sldId id="783" r:id="rId14"/>
    <p:sldId id="784" r:id="rId15"/>
    <p:sldId id="785" r:id="rId16"/>
    <p:sldId id="786" r:id="rId17"/>
    <p:sldId id="787" r:id="rId18"/>
    <p:sldId id="788" r:id="rId19"/>
    <p:sldId id="766" r:id="rId20"/>
    <p:sldId id="767" r:id="rId21"/>
    <p:sldId id="769" r:id="rId22"/>
    <p:sldId id="770" r:id="rId23"/>
    <p:sldId id="778" r:id="rId24"/>
    <p:sldId id="733" r:id="rId25"/>
    <p:sldId id="746" r:id="rId26"/>
    <p:sldId id="751" r:id="rId27"/>
    <p:sldId id="745" r:id="rId28"/>
    <p:sldId id="736" r:id="rId29"/>
    <p:sldId id="775" r:id="rId30"/>
    <p:sldId id="780" r:id="rId31"/>
    <p:sldId id="735" r:id="rId32"/>
    <p:sldId id="789" r:id="rId33"/>
    <p:sldId id="753" r:id="rId34"/>
    <p:sldId id="758" r:id="rId35"/>
    <p:sldId id="774" r:id="rId36"/>
    <p:sldId id="681" r:id="rId37"/>
    <p:sldId id="682" r:id="rId38"/>
    <p:sldId id="683" r:id="rId39"/>
    <p:sldId id="684" r:id="rId40"/>
    <p:sldId id="685" r:id="rId41"/>
    <p:sldId id="686" r:id="rId42"/>
    <p:sldId id="479" r:id="rId43"/>
    <p:sldId id="448" r:id="rId44"/>
    <p:sldId id="498" r:id="rId45"/>
    <p:sldId id="492" r:id="rId46"/>
    <p:sldId id="495" r:id="rId47"/>
    <p:sldId id="496" r:id="rId48"/>
    <p:sldId id="497" r:id="rId49"/>
    <p:sldId id="493" r:id="rId50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65A8"/>
    <a:srgbClr val="29CFB1"/>
    <a:srgbClr val="931B74"/>
    <a:srgbClr val="183847"/>
    <a:srgbClr val="B8E9F3"/>
    <a:srgbClr val="002060"/>
    <a:srgbClr val="173847"/>
    <a:srgbClr val="E88298"/>
    <a:srgbClr val="D66DA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24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96" y="8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2225" cap="rnd">
              <a:solidFill>
                <a:schemeClr val="accent6"/>
              </a:solidFill>
            </a:ln>
            <a:effectLst>
              <a:glow rad="139700">
                <a:schemeClr val="accent6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cat>
            <c:numRef>
              <c:f>Feuil1!$C$3:$C$14</c:f>
              <c:numCache>
                <c:formatCode>h:mm</c:formatCode>
                <c:ptCount val="12"/>
                <c:pt idx="0">
                  <c:v>0.4375</c:v>
                </c:pt>
                <c:pt idx="1">
                  <c:v>0.45833333333333331</c:v>
                </c:pt>
                <c:pt idx="2">
                  <c:v>0.47916666666666669</c:v>
                </c:pt>
                <c:pt idx="3">
                  <c:v>0.5</c:v>
                </c:pt>
                <c:pt idx="4">
                  <c:v>0.52083333333333337</c:v>
                </c:pt>
                <c:pt idx="5">
                  <c:v>0.54166666666666663</c:v>
                </c:pt>
                <c:pt idx="6">
                  <c:v>0.5625</c:v>
                </c:pt>
                <c:pt idx="7">
                  <c:v>0.58333333333333337</c:v>
                </c:pt>
                <c:pt idx="8">
                  <c:v>0.60416666666666663</c:v>
                </c:pt>
                <c:pt idx="9">
                  <c:v>0.625</c:v>
                </c:pt>
                <c:pt idx="10">
                  <c:v>0.64583333333333337</c:v>
                </c:pt>
                <c:pt idx="11">
                  <c:v>0.66666666666666663</c:v>
                </c:pt>
              </c:numCache>
            </c:numRef>
          </c:cat>
          <c:val>
            <c:numRef>
              <c:f>Feuil1!$D$3:$D$14</c:f>
              <c:numCache>
                <c:formatCode>General</c:formatCode>
                <c:ptCount val="12"/>
                <c:pt idx="0">
                  <c:v>540</c:v>
                </c:pt>
                <c:pt idx="1">
                  <c:v>682</c:v>
                </c:pt>
                <c:pt idx="2">
                  <c:v>766</c:v>
                </c:pt>
                <c:pt idx="3">
                  <c:v>811</c:v>
                </c:pt>
                <c:pt idx="4">
                  <c:v>1080</c:v>
                </c:pt>
                <c:pt idx="5">
                  <c:v>584</c:v>
                </c:pt>
                <c:pt idx="6">
                  <c:v>473</c:v>
                </c:pt>
                <c:pt idx="7">
                  <c:v>534</c:v>
                </c:pt>
                <c:pt idx="8">
                  <c:v>624</c:v>
                </c:pt>
                <c:pt idx="9">
                  <c:v>542</c:v>
                </c:pt>
                <c:pt idx="10">
                  <c:v>606</c:v>
                </c:pt>
                <c:pt idx="11">
                  <c:v>629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462-4C06-8F93-A7F23BE981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9694672"/>
        <c:axId val="439691392"/>
      </c:lineChart>
      <c:catAx>
        <c:axId val="439694672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h:mm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39691392"/>
        <c:crosses val="autoZero"/>
        <c:auto val="1"/>
        <c:lblAlgn val="ctr"/>
        <c:lblOffset val="100"/>
        <c:noMultiLvlLbl val="0"/>
      </c:catAx>
      <c:valAx>
        <c:axId val="43969139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39694672"/>
        <c:crosses val="autoZero"/>
        <c:crossBetween val="between"/>
      </c:valAx>
      <c:spPr>
        <a:noFill/>
        <a:ln>
          <a:solidFill>
            <a:schemeClr val="accent6">
              <a:lumMod val="60000"/>
              <a:lumOff val="40000"/>
            </a:schemeClr>
          </a:solidFill>
        </a:ln>
        <a:effectLst/>
      </c:spPr>
    </c:plotArea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6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FBD6EF-13D5-4814-82D2-3177A0503645}" type="datetimeFigureOut">
              <a:rPr lang="fr-FR" smtClean="0"/>
              <a:t>07/04/2021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6941F3-3AE7-4055-BA52-857B6C2EFA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9101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44.png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44.png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44.png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44.png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44.png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44.png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44.png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44.png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44.png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Google Shape;80;p2:notes"/>
          <p:cNvSpPr>
            <a:spLocks noGrp="1"/>
          </p:cNvSpPr>
          <p:nvPr>
            <p:ph type="body" idx="1"/>
          </p:nvPr>
        </p:nvSpPr>
        <p:spPr bwMode="auto">
          <a:xfrm>
            <a:off x="928386" y="3899998"/>
            <a:ext cx="7420795" cy="369491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10243" name="Google Shape;81;p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903413" y="615950"/>
            <a:ext cx="5472112" cy="30797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7987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3E968A-3F9C-4E13-8731-DA3D4F959EF0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057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7987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3E968A-3F9C-4E13-8731-DA3D4F959EF0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008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7987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3E968A-3F9C-4E13-8731-DA3D4F959EF0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346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7987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3E968A-3F9C-4E13-8731-DA3D4F959EF0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5915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7987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3E968A-3F9C-4E13-8731-DA3D4F959EF0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3014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7987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3E968A-3F9C-4E13-8731-DA3D4F959EF0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6420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971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9042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3724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229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7323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372E32-90EB-458D-A5B4-96CE91A7CE4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4179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372E32-90EB-458D-A5B4-96CE91A7CE4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2813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3722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372E32-90EB-458D-A5B4-96CE91A7CE4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9799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372E32-90EB-458D-A5B4-96CE91A7CE4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6805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372E32-90EB-458D-A5B4-96CE91A7CE4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9848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372E32-90EB-458D-A5B4-96CE91A7CE4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8003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Google Shape;80;p2:notes"/>
          <p:cNvSpPr>
            <a:spLocks noGrp="1"/>
          </p:cNvSpPr>
          <p:nvPr>
            <p:ph type="body" idx="1"/>
          </p:nvPr>
        </p:nvSpPr>
        <p:spPr bwMode="auto">
          <a:xfrm>
            <a:off x="928386" y="3899998"/>
            <a:ext cx="7420795" cy="369491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altLang="fr-FR"/>
          </a:p>
        </p:txBody>
      </p:sp>
      <p:sp>
        <p:nvSpPr>
          <p:cNvPr id="10243" name="Google Shape;81;p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903413" y="615950"/>
            <a:ext cx="5472112" cy="30797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9309139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184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A25F0E-849C-47F4-A789-DA70DD675AE4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749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184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A25F0E-849C-47F4-A789-DA70DD675AE4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823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6045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184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A25F0E-849C-47F4-A789-DA70DD675AE4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439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184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A25F0E-849C-47F4-A789-DA70DD675AE4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6520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184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A25F0E-849C-47F4-A789-DA70DD675AE4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1378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47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49710" y="6126598"/>
            <a:ext cx="1510594" cy="2607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65892" y="6204149"/>
            <a:ext cx="4283165" cy="2509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53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49710" y="6126598"/>
            <a:ext cx="1510594" cy="2607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65892" y="6204149"/>
            <a:ext cx="4283165" cy="2509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Espace réservé de l'image des diapositives 1">
            <a:extLst>
              <a:ext uri="{FF2B5EF4-FFF2-40B4-BE49-F238E27FC236}">
                <a16:creationId xmlns:a16="http://schemas.microsoft.com/office/drawing/2014/main" id="{9B44BEDA-5785-46A0-A26F-CEE6D2799E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Espace réservé des commentaires 2">
            <a:extLst>
              <a:ext uri="{FF2B5EF4-FFF2-40B4-BE49-F238E27FC236}">
                <a16:creationId xmlns:a16="http://schemas.microsoft.com/office/drawing/2014/main" id="{293DCB52-DFFC-4CE2-BC9C-FBE6EB3FF3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33124" name="Picture 4">
            <a:extLst>
              <a:ext uri="{FF2B5EF4-FFF2-40B4-BE49-F238E27FC236}">
                <a16:creationId xmlns:a16="http://schemas.microsoft.com/office/drawing/2014/main" id="{707EE5A9-22D7-4871-B5E6-426C8527F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49710" y="6126598"/>
            <a:ext cx="1510594" cy="2607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5" name="Picture 5">
            <a:extLst>
              <a:ext uri="{FF2B5EF4-FFF2-40B4-BE49-F238E27FC236}">
                <a16:creationId xmlns:a16="http://schemas.microsoft.com/office/drawing/2014/main" id="{1CC01860-87D3-43B6-B5CC-C4BE9C689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65892" y="6204149"/>
            <a:ext cx="4283165" cy="2509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49606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Espace réservé de l'image des diapositives 1">
            <a:extLst>
              <a:ext uri="{FF2B5EF4-FFF2-40B4-BE49-F238E27FC236}">
                <a16:creationId xmlns:a16="http://schemas.microsoft.com/office/drawing/2014/main" id="{53BB1F75-83C8-489E-AE42-524E9DDDE8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Espace réservé des commentaires 2">
            <a:extLst>
              <a:ext uri="{FF2B5EF4-FFF2-40B4-BE49-F238E27FC236}">
                <a16:creationId xmlns:a16="http://schemas.microsoft.com/office/drawing/2014/main" id="{2E4003CC-CBAC-4B48-960D-0B28E8384C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  <p:pic>
        <p:nvPicPr>
          <p:cNvPr id="141316" name="Picture 4">
            <a:extLst>
              <a:ext uri="{FF2B5EF4-FFF2-40B4-BE49-F238E27FC236}">
                <a16:creationId xmlns:a16="http://schemas.microsoft.com/office/drawing/2014/main" id="{9FB87E61-0252-4E14-8874-85C7DCF41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49710" y="6126598"/>
            <a:ext cx="1510594" cy="2607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7" name="Picture 5">
            <a:extLst>
              <a:ext uri="{FF2B5EF4-FFF2-40B4-BE49-F238E27FC236}">
                <a16:creationId xmlns:a16="http://schemas.microsoft.com/office/drawing/2014/main" id="{AF263ECB-CA19-48EB-AD2E-5086CB88C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65892" y="6204149"/>
            <a:ext cx="4283165" cy="2509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68339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Espace réservé de l'image des diapositives 1">
            <a:extLst>
              <a:ext uri="{FF2B5EF4-FFF2-40B4-BE49-F238E27FC236}">
                <a16:creationId xmlns:a16="http://schemas.microsoft.com/office/drawing/2014/main" id="{C07FBB37-C58B-48E3-BCCF-55E5CD57DC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Espace réservé des commentaires 2">
            <a:extLst>
              <a:ext uri="{FF2B5EF4-FFF2-40B4-BE49-F238E27FC236}">
                <a16:creationId xmlns:a16="http://schemas.microsoft.com/office/drawing/2014/main" id="{32400C47-21CC-42D2-81D1-94A99625DC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39268" name="Picture 4">
            <a:extLst>
              <a:ext uri="{FF2B5EF4-FFF2-40B4-BE49-F238E27FC236}">
                <a16:creationId xmlns:a16="http://schemas.microsoft.com/office/drawing/2014/main" id="{A833503B-26B5-4314-AEE9-A3BF256B1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49710" y="6126598"/>
            <a:ext cx="1510594" cy="2607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9" name="Picture 5">
            <a:extLst>
              <a:ext uri="{FF2B5EF4-FFF2-40B4-BE49-F238E27FC236}">
                <a16:creationId xmlns:a16="http://schemas.microsoft.com/office/drawing/2014/main" id="{F6D0F9B7-6073-4E4A-B755-CC4601863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65892" y="6204149"/>
            <a:ext cx="4283165" cy="2509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63062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Espace réservé de l'image des diapositives 1">
            <a:extLst>
              <a:ext uri="{FF2B5EF4-FFF2-40B4-BE49-F238E27FC236}">
                <a16:creationId xmlns:a16="http://schemas.microsoft.com/office/drawing/2014/main" id="{8ECD5B32-CB26-4A0D-B935-250FE5E80E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Espace réservé des commentaires 2">
            <a:extLst>
              <a:ext uri="{FF2B5EF4-FFF2-40B4-BE49-F238E27FC236}">
                <a16:creationId xmlns:a16="http://schemas.microsoft.com/office/drawing/2014/main" id="{89105E2C-2490-457F-9644-15534CD9BF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35172" name="Picture 4">
            <a:extLst>
              <a:ext uri="{FF2B5EF4-FFF2-40B4-BE49-F238E27FC236}">
                <a16:creationId xmlns:a16="http://schemas.microsoft.com/office/drawing/2014/main" id="{5569C7EB-C70A-46C6-AFDD-09E10B843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49710" y="6126598"/>
            <a:ext cx="1510594" cy="2607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3" name="Picture 5">
            <a:extLst>
              <a:ext uri="{FF2B5EF4-FFF2-40B4-BE49-F238E27FC236}">
                <a16:creationId xmlns:a16="http://schemas.microsoft.com/office/drawing/2014/main" id="{72EAA056-67F6-4C6E-B04C-54069EC98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65892" y="6204149"/>
            <a:ext cx="4283165" cy="2509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6908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Espace réservé de l'image des diapositives 1">
            <a:extLst>
              <a:ext uri="{FF2B5EF4-FFF2-40B4-BE49-F238E27FC236}">
                <a16:creationId xmlns:a16="http://schemas.microsoft.com/office/drawing/2014/main" id="{2179B9E1-400E-477C-BA24-214482E8E8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Espace réservé des commentaires 2">
            <a:extLst>
              <a:ext uri="{FF2B5EF4-FFF2-40B4-BE49-F238E27FC236}">
                <a16:creationId xmlns:a16="http://schemas.microsoft.com/office/drawing/2014/main" id="{6B14E854-67C1-4681-A9BC-A16F931A3C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37220" name="Picture 4">
            <a:extLst>
              <a:ext uri="{FF2B5EF4-FFF2-40B4-BE49-F238E27FC236}">
                <a16:creationId xmlns:a16="http://schemas.microsoft.com/office/drawing/2014/main" id="{DF30FE8F-1215-4557-9D2D-2CAD677D6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49710" y="6126598"/>
            <a:ext cx="1510594" cy="2607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1" name="Picture 5">
            <a:extLst>
              <a:ext uri="{FF2B5EF4-FFF2-40B4-BE49-F238E27FC236}">
                <a16:creationId xmlns:a16="http://schemas.microsoft.com/office/drawing/2014/main" id="{002519C0-CA89-44D8-B40F-5718710D2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65892" y="6204149"/>
            <a:ext cx="4283165" cy="2509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270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Revoir lien hypertexte</a:t>
            </a:r>
          </a:p>
        </p:txBody>
      </p:sp>
    </p:spTree>
    <p:extLst>
      <p:ext uri="{BB962C8B-B14F-4D97-AF65-F5344CB8AC3E}">
        <p14:creationId xmlns:p14="http://schemas.microsoft.com/office/powerpoint/2010/main" val="3806622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Espace réservé de l'image des diapositives 1">
            <a:extLst>
              <a:ext uri="{FF2B5EF4-FFF2-40B4-BE49-F238E27FC236}">
                <a16:creationId xmlns:a16="http://schemas.microsoft.com/office/drawing/2014/main" id="{1F39A570-2CFC-4D0D-A65F-4D2FBD6637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Espace réservé des commentaires 2">
            <a:extLst>
              <a:ext uri="{FF2B5EF4-FFF2-40B4-BE49-F238E27FC236}">
                <a16:creationId xmlns:a16="http://schemas.microsoft.com/office/drawing/2014/main" id="{E8C74C9C-2A1F-42EC-93DC-2039FA8CDF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45412" name="Picture 4">
            <a:extLst>
              <a:ext uri="{FF2B5EF4-FFF2-40B4-BE49-F238E27FC236}">
                <a16:creationId xmlns:a16="http://schemas.microsoft.com/office/drawing/2014/main" id="{FB7042B1-BC55-46FA-9699-B69F7B5C2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49710" y="6126598"/>
            <a:ext cx="1510594" cy="2607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3" name="Picture 5">
            <a:extLst>
              <a:ext uri="{FF2B5EF4-FFF2-40B4-BE49-F238E27FC236}">
                <a16:creationId xmlns:a16="http://schemas.microsoft.com/office/drawing/2014/main" id="{54CB91F4-31AE-44B4-8E46-915870D7D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65892" y="6204149"/>
            <a:ext cx="4283165" cy="2509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550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59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49710" y="6126598"/>
            <a:ext cx="1510594" cy="2607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65892" y="6204149"/>
            <a:ext cx="4283165" cy="2509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076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0035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7987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3E968A-3F9C-4E13-8731-DA3D4F959EF0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7987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3E968A-3F9C-4E13-8731-DA3D4F959EF0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908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7987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3E968A-3F9C-4E13-8731-DA3D4F959EF0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824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C2098-4ABC-4E6E-845B-2F073316A6C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5423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D5155-DBE2-496A-954B-8D5A33A92F1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49765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5F29F-E93E-4FA4-AB3A-7AD338D7144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99312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;p2"/>
          <p:cNvSpPr>
            <a:spLocks/>
          </p:cNvSpPr>
          <p:nvPr/>
        </p:nvSpPr>
        <p:spPr bwMode="auto">
          <a:xfrm>
            <a:off x="0" y="0"/>
            <a:ext cx="12193588" cy="6856413"/>
          </a:xfrm>
          <a:custGeom>
            <a:avLst/>
            <a:gdLst>
              <a:gd name="T0" fmla="*/ 0 w 9360535"/>
              <a:gd name="T1" fmla="*/ 4637762 h 7560309"/>
              <a:gd name="T2" fmla="*/ 35109940 w 9360535"/>
              <a:gd name="T3" fmla="*/ 4637762 h 7560309"/>
              <a:gd name="T4" fmla="*/ 35109940 w 9360535"/>
              <a:gd name="T5" fmla="*/ 0 h 7560309"/>
              <a:gd name="T6" fmla="*/ 0 w 9360535"/>
              <a:gd name="T7" fmla="*/ 0 h 7560309"/>
              <a:gd name="T8" fmla="*/ 0 w 9360535"/>
              <a:gd name="T9" fmla="*/ 4637762 h 75603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360535" h="7560309" extrusionOk="0">
                <a:moveTo>
                  <a:pt x="0" y="7559992"/>
                </a:moveTo>
                <a:lnTo>
                  <a:pt x="9360001" y="7559992"/>
                </a:lnTo>
                <a:lnTo>
                  <a:pt x="9360001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1738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" name="Google Shape;13;p2"/>
          <p:cNvSpPr txBox="1">
            <a:spLocks noGrp="1"/>
          </p:cNvSpPr>
          <p:nvPr>
            <p:ph type="ftr" idx="10"/>
          </p:nvPr>
        </p:nvSpPr>
        <p:spPr/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" name="Google Shape;14;p2"/>
          <p:cNvSpPr txBox="1">
            <a:spLocks noGrp="1"/>
          </p:cNvSpPr>
          <p:nvPr>
            <p:ph type="dt" idx="11"/>
          </p:nvPr>
        </p:nvSpPr>
        <p:spPr/>
        <p:txBody>
          <a:bodyPr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15;p2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0DFFB83E-B049-4233-988E-88D5B42149EE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2360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B_Question_Cho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aseline="0"/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/>
          </p:nvPr>
        </p:nvSpPr>
        <p:spPr>
          <a:xfrm>
            <a:off x="624419" y="1844825"/>
            <a:ext cx="10943167" cy="4248001"/>
          </a:xfrm>
        </p:spPr>
        <p:txBody>
          <a:bodyPr/>
          <a:lstStyle>
            <a:lvl1pPr marL="514338" indent="-514338">
              <a:buFont typeface="+mj-lt"/>
              <a:buAutoNum type="arabicPeriod"/>
              <a:defRPr baseline="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FA06E-51B5-446B-A948-3B7CC77D9DBF}" type="datetimeFigureOut">
              <a:rPr lang="fr-FR"/>
              <a:pPr>
                <a:defRPr/>
              </a:pPr>
              <a:t>07/04/2021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7F910-208E-4BD0-ADBE-B757D18C2A8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81626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BE26D97-4BC0-4F22-9EAF-15B9D193A3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006E0F-6BFD-4456-85CB-20BEB5B75C1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049000" y="6548438"/>
            <a:ext cx="1104900" cy="285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H</a:t>
            </a:r>
            <a:fld id="{EC719B81-5178-4A29-8661-869388FCE31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17348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606AC-6C69-49E3-8AEA-C4C4EFA5A26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796920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DF518-D37E-49E5-8640-8D764B22267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81628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EAEA2-FBFA-4172-B56E-45354587E57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46036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F6544-0759-43C3-AD52-95A5ED2E3CD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57804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DBF7F-7477-4140-9E63-5732C8864AC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97416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AC93E-94DF-46D2-8F2B-809B3194BDC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35601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328E5-B080-4D56-A6C3-E9D342E5F59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05941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C836A-8168-4FF1-83BE-CA617EE8EB4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10410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A08A8-88EC-4D35-AF0D-C01EC8CA878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299122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06CC2-0024-4478-B899-3D6900D3AE3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864595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8291D-6F8E-4AC5-85D4-396ACDE2FC1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342872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D1E96-4976-48CC-A6C1-E9AA36C0434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535137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;p2"/>
          <p:cNvSpPr>
            <a:spLocks/>
          </p:cNvSpPr>
          <p:nvPr/>
        </p:nvSpPr>
        <p:spPr bwMode="auto">
          <a:xfrm>
            <a:off x="0" y="0"/>
            <a:ext cx="12193588" cy="6856413"/>
          </a:xfrm>
          <a:custGeom>
            <a:avLst/>
            <a:gdLst>
              <a:gd name="T0" fmla="*/ 0 w 9360535"/>
              <a:gd name="T1" fmla="*/ 4637762 h 7560309"/>
              <a:gd name="T2" fmla="*/ 35109940 w 9360535"/>
              <a:gd name="T3" fmla="*/ 4637762 h 7560309"/>
              <a:gd name="T4" fmla="*/ 35109940 w 9360535"/>
              <a:gd name="T5" fmla="*/ 0 h 7560309"/>
              <a:gd name="T6" fmla="*/ 0 w 9360535"/>
              <a:gd name="T7" fmla="*/ 0 h 7560309"/>
              <a:gd name="T8" fmla="*/ 0 w 9360535"/>
              <a:gd name="T9" fmla="*/ 4637762 h 75603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360535" h="7560309" extrusionOk="0">
                <a:moveTo>
                  <a:pt x="0" y="7559992"/>
                </a:moveTo>
                <a:lnTo>
                  <a:pt x="9360001" y="7559992"/>
                </a:lnTo>
                <a:lnTo>
                  <a:pt x="9360001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1738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" name="Google Shape;13;p2"/>
          <p:cNvSpPr txBox="1">
            <a:spLocks noGrp="1"/>
          </p:cNvSpPr>
          <p:nvPr>
            <p:ph type="ftr" idx="10"/>
          </p:nvPr>
        </p:nvSpPr>
        <p:spPr/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" name="Google Shape;14;p2"/>
          <p:cNvSpPr txBox="1">
            <a:spLocks noGrp="1"/>
          </p:cNvSpPr>
          <p:nvPr>
            <p:ph type="dt" idx="11"/>
          </p:nvPr>
        </p:nvSpPr>
        <p:spPr/>
        <p:txBody>
          <a:bodyPr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15;p2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0DFFB83E-B049-4233-988E-88D5B42149EE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3163539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B_Question_Cho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aseline="0"/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/>
          </p:nvPr>
        </p:nvSpPr>
        <p:spPr>
          <a:xfrm>
            <a:off x="624419" y="1844825"/>
            <a:ext cx="10943167" cy="4248001"/>
          </a:xfrm>
        </p:spPr>
        <p:txBody>
          <a:bodyPr/>
          <a:lstStyle>
            <a:lvl1pPr marL="514338" indent="-514338">
              <a:buFont typeface="+mj-lt"/>
              <a:buAutoNum type="arabicPeriod"/>
              <a:defRPr baseline="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FA06E-51B5-446B-A948-3B7CC77D9DBF}" type="datetimeFigureOut">
              <a:rPr lang="fr-FR"/>
              <a:pPr>
                <a:defRPr/>
              </a:pPr>
              <a:t>07/04/2021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7F910-208E-4BD0-ADBE-B757D18C2A8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13224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12827-3069-45F2-A0DC-E332DB35625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29794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B243B-8CFE-4643-9FA7-072AAF0A507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2052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C54CB-079E-477B-BE6A-22D53E373B1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87334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AF53A-5EB4-4BAC-9550-E1F5C3EA1EB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56237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5A3A4-2915-4479-B5FE-C10710160A3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71065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042E8-751F-460A-9478-686FC8C1CC0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99004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53B0A-E2CD-49FF-8DA4-E74A6C6D049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75812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205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A61981F-BCBF-41F6-B5B5-7D3EC29E7A6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9753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EDEDC5A-BC72-46E7-8DC8-15C07294C6A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88509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://www.airpaca.org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3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6.png"/><Relationship Id="rId12" Type="http://schemas.openxmlformats.org/officeDocument/2006/relationships/slide" Target="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75.jpeg"/><Relationship Id="rId11" Type="http://schemas.openxmlformats.org/officeDocument/2006/relationships/image" Target="../media/image79.png"/><Relationship Id="rId5" Type="http://schemas.openxmlformats.org/officeDocument/2006/relationships/image" Target="../media/image74.png"/><Relationship Id="rId10" Type="http://schemas.openxmlformats.org/officeDocument/2006/relationships/image" Target="../media/image78.png"/><Relationship Id="rId4" Type="http://schemas.openxmlformats.org/officeDocument/2006/relationships/image" Target="../media/image40.png"/><Relationship Id="rId9" Type="http://schemas.openxmlformats.org/officeDocument/2006/relationships/image" Target="../media/image25.png"/><Relationship Id="rId14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81.png"/><Relationship Id="rId5" Type="http://schemas.openxmlformats.org/officeDocument/2006/relationships/slide" Target="slide10.xml"/><Relationship Id="rId4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0.xml"/><Relationship Id="rId7" Type="http://schemas.openxmlformats.org/officeDocument/2006/relationships/slide" Target="slide13.xml"/><Relationship Id="rId12" Type="http://schemas.openxmlformats.org/officeDocument/2006/relationships/slide" Target="slide1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82.PNG"/><Relationship Id="rId11" Type="http://schemas.openxmlformats.org/officeDocument/2006/relationships/slide" Target="slide16.xml"/><Relationship Id="rId5" Type="http://schemas.openxmlformats.org/officeDocument/2006/relationships/image" Target="../media/image81.png"/><Relationship Id="rId10" Type="http://schemas.openxmlformats.org/officeDocument/2006/relationships/slide" Target="slide15.xml"/><Relationship Id="rId4" Type="http://schemas.openxmlformats.org/officeDocument/2006/relationships/slide" Target="slide10.xml"/><Relationship Id="rId9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8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81.png"/><Relationship Id="rId5" Type="http://schemas.openxmlformats.org/officeDocument/2006/relationships/slide" Target="slide12.xml"/><Relationship Id="rId4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81.png"/><Relationship Id="rId5" Type="http://schemas.openxmlformats.org/officeDocument/2006/relationships/slide" Target="slide12.xml"/><Relationship Id="rId4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8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81.png"/><Relationship Id="rId5" Type="http://schemas.openxmlformats.org/officeDocument/2006/relationships/slide" Target="slide12.xml"/><Relationship Id="rId4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81.png"/><Relationship Id="rId5" Type="http://schemas.openxmlformats.org/officeDocument/2006/relationships/slide" Target="slide12.xml"/><Relationship Id="rId4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91.PNG"/><Relationship Id="rId5" Type="http://schemas.openxmlformats.org/officeDocument/2006/relationships/image" Target="../media/image81.png"/><Relationship Id="rId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42.png"/><Relationship Id="rId3" Type="http://schemas.openxmlformats.org/officeDocument/2006/relationships/image" Target="../media/image92.png"/><Relationship Id="rId7" Type="http://schemas.openxmlformats.org/officeDocument/2006/relationships/image" Target="../media/image31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slide" Target="slide3.xml"/><Relationship Id="rId5" Type="http://schemas.openxmlformats.org/officeDocument/2006/relationships/image" Target="../media/image94.png"/><Relationship Id="rId10" Type="http://schemas.openxmlformats.org/officeDocument/2006/relationships/image" Target="../media/image95.gif"/><Relationship Id="rId4" Type="http://schemas.openxmlformats.org/officeDocument/2006/relationships/image" Target="../media/image93.png"/><Relationship Id="rId9" Type="http://schemas.openxmlformats.org/officeDocument/2006/relationships/slide" Target="slide20.xml"/><Relationship Id="rId1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hyperlink" Target="S1.pptx" TargetMode="External"/><Relationship Id="rId7" Type="http://schemas.openxmlformats.org/officeDocument/2006/relationships/hyperlink" Target="S5.pptx" TargetMode="External"/><Relationship Id="rId12" Type="http://schemas.openxmlformats.org/officeDocument/2006/relationships/slide" Target="slide4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hyperlink" Target="S4.pptx" TargetMode="External"/><Relationship Id="rId11" Type="http://schemas.openxmlformats.org/officeDocument/2006/relationships/image" Target="../media/image16.png"/><Relationship Id="rId5" Type="http://schemas.openxmlformats.org/officeDocument/2006/relationships/slide" Target="slide3.xml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hyperlink" Target="S2.pptx" TargetMode="External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98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100.png"/><Relationship Id="rId10" Type="http://schemas.openxmlformats.org/officeDocument/2006/relationships/image" Target="../media/image52.png"/><Relationship Id="rId4" Type="http://schemas.openxmlformats.org/officeDocument/2006/relationships/image" Target="../media/image99.png"/><Relationship Id="rId9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6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1.png"/><Relationship Id="rId11" Type="http://schemas.openxmlformats.org/officeDocument/2006/relationships/slide" Target="slide3.xml"/><Relationship Id="rId5" Type="http://schemas.openxmlformats.org/officeDocument/2006/relationships/slide" Target="slide24.xml"/><Relationship Id="rId10" Type="http://schemas.openxmlformats.org/officeDocument/2006/relationships/slide" Target="slide30.xml"/><Relationship Id="rId4" Type="http://schemas.openxmlformats.org/officeDocument/2006/relationships/image" Target="../media/image35.gif"/><Relationship Id="rId9" Type="http://schemas.openxmlformats.org/officeDocument/2006/relationships/image" Target="../media/image10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8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slide" Target="slide23.xml"/><Relationship Id="rId5" Type="http://schemas.openxmlformats.org/officeDocument/2006/relationships/image" Target="../media/image35.gif"/><Relationship Id="rId4" Type="http://schemas.openxmlformats.org/officeDocument/2006/relationships/image" Target="../media/image103.png"/><Relationship Id="rId9" Type="http://schemas.openxmlformats.org/officeDocument/2006/relationships/image" Target="../media/image10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23.png"/><Relationship Id="rId7" Type="http://schemas.openxmlformats.org/officeDocument/2006/relationships/slide" Target="slide2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gif"/><Relationship Id="rId5" Type="http://schemas.openxmlformats.org/officeDocument/2006/relationships/image" Target="../media/image106.gif"/><Relationship Id="rId10" Type="http://schemas.openxmlformats.org/officeDocument/2006/relationships/image" Target="../media/image81.png"/><Relationship Id="rId4" Type="http://schemas.openxmlformats.org/officeDocument/2006/relationships/image" Target="../media/image105.png"/><Relationship Id="rId9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8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slide" Target="slide25.xml"/><Relationship Id="rId5" Type="http://schemas.openxmlformats.org/officeDocument/2006/relationships/chart" Target="../charts/chart1.xml"/><Relationship Id="rId4" Type="http://schemas.openxmlformats.org/officeDocument/2006/relationships/image" Target="../media/image10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13.png"/><Relationship Id="rId3" Type="http://schemas.openxmlformats.org/officeDocument/2006/relationships/notesSlide" Target="../notesSlides/notesSlide24.xml"/><Relationship Id="rId7" Type="http://schemas.openxmlformats.org/officeDocument/2006/relationships/slide" Target="slide28.xml"/><Relationship Id="rId12" Type="http://schemas.openxmlformats.org/officeDocument/2006/relationships/image" Target="../media/image1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81.png"/><Relationship Id="rId11" Type="http://schemas.openxmlformats.org/officeDocument/2006/relationships/image" Target="../media/image111.png"/><Relationship Id="rId5" Type="http://schemas.openxmlformats.org/officeDocument/2006/relationships/slide" Target="slide23.xml"/><Relationship Id="rId10" Type="http://schemas.openxmlformats.org/officeDocument/2006/relationships/image" Target="../media/image110.png"/><Relationship Id="rId4" Type="http://schemas.openxmlformats.org/officeDocument/2006/relationships/image" Target="../media/image36.png"/><Relationship Id="rId9" Type="http://schemas.openxmlformats.org/officeDocument/2006/relationships/image" Target="../media/image10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g"/><Relationship Id="rId3" Type="http://schemas.openxmlformats.org/officeDocument/2006/relationships/slide" Target="slide23.xml"/><Relationship Id="rId7" Type="http://schemas.openxmlformats.org/officeDocument/2006/relationships/image" Target="../media/image116.jp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g"/><Relationship Id="rId5" Type="http://schemas.openxmlformats.org/officeDocument/2006/relationships/image" Target="../media/image114.jp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image" Target="../media/image21.png"/><Relationship Id="rId21" Type="http://schemas.openxmlformats.org/officeDocument/2006/relationships/slide" Target="slide25.xm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openxmlformats.org/officeDocument/2006/relationships/slide" Target="slide4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24" Type="http://schemas.openxmlformats.org/officeDocument/2006/relationships/image" Target="../media/image36.png"/><Relationship Id="rId5" Type="http://schemas.openxmlformats.org/officeDocument/2006/relationships/image" Target="../media/image23.png"/><Relationship Id="rId15" Type="http://schemas.openxmlformats.org/officeDocument/2006/relationships/image" Target="../media/image31.png"/><Relationship Id="rId23" Type="http://schemas.openxmlformats.org/officeDocument/2006/relationships/image" Target="../media/image35.gif"/><Relationship Id="rId10" Type="http://schemas.openxmlformats.org/officeDocument/2006/relationships/slide" Target="slide3.xml"/><Relationship Id="rId19" Type="http://schemas.openxmlformats.org/officeDocument/2006/relationships/slide" Target="slide32.xml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Relationship Id="rId22" Type="http://schemas.openxmlformats.org/officeDocument/2006/relationships/slide" Target="slide2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notesSlide" Target="../notesSlides/notesSlide25.xml"/><Relationship Id="rId7" Type="http://schemas.openxmlformats.org/officeDocument/2006/relationships/slide" Target="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123.png"/><Relationship Id="rId11" Type="http://schemas.openxmlformats.org/officeDocument/2006/relationships/image" Target="../media/image38.png"/><Relationship Id="rId5" Type="http://schemas.openxmlformats.org/officeDocument/2006/relationships/image" Target="../media/image122.png"/><Relationship Id="rId10" Type="http://schemas.openxmlformats.org/officeDocument/2006/relationships/image" Target="../media/image108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13" Type="http://schemas.openxmlformats.org/officeDocument/2006/relationships/image" Target="../media/image138.png"/><Relationship Id="rId18" Type="http://schemas.openxmlformats.org/officeDocument/2006/relationships/image" Target="../media/image143.png"/><Relationship Id="rId3" Type="http://schemas.openxmlformats.org/officeDocument/2006/relationships/image" Target="../media/image128.png"/><Relationship Id="rId21" Type="http://schemas.openxmlformats.org/officeDocument/2006/relationships/image" Target="../media/image108.png"/><Relationship Id="rId7" Type="http://schemas.openxmlformats.org/officeDocument/2006/relationships/image" Target="../media/image132.jpeg"/><Relationship Id="rId12" Type="http://schemas.openxmlformats.org/officeDocument/2006/relationships/image" Target="../media/image137.png"/><Relationship Id="rId17" Type="http://schemas.openxmlformats.org/officeDocument/2006/relationships/image" Target="../media/image142.png"/><Relationship Id="rId25" Type="http://schemas.openxmlformats.org/officeDocument/2006/relationships/image" Target="../media/image81.png"/><Relationship Id="rId2" Type="http://schemas.openxmlformats.org/officeDocument/2006/relationships/image" Target="../media/image127.png"/><Relationship Id="rId16" Type="http://schemas.openxmlformats.org/officeDocument/2006/relationships/image" Target="../media/image141.png"/><Relationship Id="rId20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24" Type="http://schemas.openxmlformats.org/officeDocument/2006/relationships/slide" Target="slide31.xml"/><Relationship Id="rId5" Type="http://schemas.openxmlformats.org/officeDocument/2006/relationships/image" Target="../media/image130.png"/><Relationship Id="rId15" Type="http://schemas.openxmlformats.org/officeDocument/2006/relationships/image" Target="../media/image140.png"/><Relationship Id="rId23" Type="http://schemas.openxmlformats.org/officeDocument/2006/relationships/image" Target="../media/image31.png"/><Relationship Id="rId10" Type="http://schemas.openxmlformats.org/officeDocument/2006/relationships/image" Target="../media/image135.png"/><Relationship Id="rId19" Type="http://schemas.openxmlformats.org/officeDocument/2006/relationships/image" Target="../media/image144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Relationship Id="rId14" Type="http://schemas.openxmlformats.org/officeDocument/2006/relationships/image" Target="../media/image139.png"/><Relationship Id="rId22" Type="http://schemas.openxmlformats.org/officeDocument/2006/relationships/slide" Target="slide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slide" Target="slide3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13" Type="http://schemas.openxmlformats.org/officeDocument/2006/relationships/image" Target="../media/image81.png"/><Relationship Id="rId3" Type="http://schemas.openxmlformats.org/officeDocument/2006/relationships/image" Target="../media/image1.jpg"/><Relationship Id="rId7" Type="http://schemas.openxmlformats.org/officeDocument/2006/relationships/image" Target="../media/image151.jpeg"/><Relationship Id="rId12" Type="http://schemas.openxmlformats.org/officeDocument/2006/relationships/slide" Target="slide3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50.jpeg"/><Relationship Id="rId11" Type="http://schemas.openxmlformats.org/officeDocument/2006/relationships/image" Target="../media/image155.jpeg"/><Relationship Id="rId5" Type="http://schemas.openxmlformats.org/officeDocument/2006/relationships/image" Target="../media/image149.jpeg"/><Relationship Id="rId10" Type="http://schemas.openxmlformats.org/officeDocument/2006/relationships/image" Target="../media/image154.jpeg"/><Relationship Id="rId4" Type="http://schemas.openxmlformats.org/officeDocument/2006/relationships/image" Target="../media/image148.jpeg"/><Relationship Id="rId9" Type="http://schemas.openxmlformats.org/officeDocument/2006/relationships/image" Target="../media/image1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Relationship Id="rId6" Type="http://schemas.openxmlformats.org/officeDocument/2006/relationships/slide" Target="slide3.xml"/><Relationship Id="rId5" Type="http://schemas.openxmlformats.org/officeDocument/2006/relationships/image" Target="../media/image29.png"/><Relationship Id="rId4" Type="http://schemas.openxmlformats.org/officeDocument/2006/relationships/image" Target="../media/image15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60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6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7.xml"/><Relationship Id="rId6" Type="http://schemas.openxmlformats.org/officeDocument/2006/relationships/image" Target="../media/image160.png"/><Relationship Id="rId5" Type="http://schemas.openxmlformats.org/officeDocument/2006/relationships/image" Target="../media/image38.png"/><Relationship Id="rId4" Type="http://schemas.openxmlformats.org/officeDocument/2006/relationships/image" Target="../media/image1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8.xml"/><Relationship Id="rId6" Type="http://schemas.openxmlformats.org/officeDocument/2006/relationships/image" Target="../media/image160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9.xml"/><Relationship Id="rId6" Type="http://schemas.openxmlformats.org/officeDocument/2006/relationships/image" Target="../media/image160.png"/><Relationship Id="rId5" Type="http://schemas.openxmlformats.org/officeDocument/2006/relationships/image" Target="../media/image161.png"/><Relationship Id="rId4" Type="http://schemas.openxmlformats.org/officeDocument/2006/relationships/image" Target="../media/image15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5.xml"/><Relationship Id="rId5" Type="http://schemas.openxmlformats.org/officeDocument/2006/relationships/image" Target="../media/image29.png"/><Relationship Id="rId4" Type="http://schemas.openxmlformats.org/officeDocument/2006/relationships/image" Target="../media/image3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32.xml"/><Relationship Id="rId7" Type="http://schemas.openxmlformats.org/officeDocument/2006/relationships/slide" Target="slide3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0.xml"/><Relationship Id="rId6" Type="http://schemas.openxmlformats.org/officeDocument/2006/relationships/image" Target="../media/image160.png"/><Relationship Id="rId11" Type="http://schemas.openxmlformats.org/officeDocument/2006/relationships/image" Target="../media/image27.png"/><Relationship Id="rId5" Type="http://schemas.openxmlformats.org/officeDocument/2006/relationships/image" Target="../media/image95.gif"/><Relationship Id="rId10" Type="http://schemas.openxmlformats.org/officeDocument/2006/relationships/slide" Target="slide2.xml"/><Relationship Id="rId4" Type="http://schemas.openxmlformats.org/officeDocument/2006/relationships/image" Target="../media/image157.png"/><Relationship Id="rId9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2.png"/><Relationship Id="rId5" Type="http://schemas.openxmlformats.org/officeDocument/2006/relationships/slide" Target="slide6.xml"/><Relationship Id="rId4" Type="http://schemas.openxmlformats.org/officeDocument/2006/relationships/image" Target="../media/image16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2.png"/><Relationship Id="rId4" Type="http://schemas.openxmlformats.org/officeDocument/2006/relationships/slide" Target="slide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2.png"/><Relationship Id="rId5" Type="http://schemas.openxmlformats.org/officeDocument/2006/relationships/slide" Target="slide6.xml"/><Relationship Id="rId4" Type="http://schemas.openxmlformats.org/officeDocument/2006/relationships/image" Target="../media/image16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2.png"/><Relationship Id="rId5" Type="http://schemas.openxmlformats.org/officeDocument/2006/relationships/slide" Target="slide6.xml"/><Relationship Id="rId4" Type="http://schemas.openxmlformats.org/officeDocument/2006/relationships/image" Target="../media/image16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2.png"/><Relationship Id="rId5" Type="http://schemas.openxmlformats.org/officeDocument/2006/relationships/slide" Target="slide6.xml"/><Relationship Id="rId4" Type="http://schemas.openxmlformats.org/officeDocument/2006/relationships/image" Target="../media/image16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2.png"/><Relationship Id="rId5" Type="http://schemas.openxmlformats.org/officeDocument/2006/relationships/slide" Target="slide6.xml"/><Relationship Id="rId4" Type="http://schemas.openxmlformats.org/officeDocument/2006/relationships/image" Target="../media/image16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2.png"/><Relationship Id="rId5" Type="http://schemas.openxmlformats.org/officeDocument/2006/relationships/slide" Target="slide6.xml"/><Relationship Id="rId4" Type="http://schemas.openxmlformats.org/officeDocument/2006/relationships/image" Target="../media/image16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2.png"/><Relationship Id="rId5" Type="http://schemas.openxmlformats.org/officeDocument/2006/relationships/slide" Target="slide6.xml"/><Relationship Id="rId4" Type="http://schemas.openxmlformats.org/officeDocument/2006/relationships/image" Target="../media/image16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slide" Target="slide4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slide" Target="slide45.xml"/><Relationship Id="rId18" Type="http://schemas.openxmlformats.org/officeDocument/2006/relationships/image" Target="../media/image54.png"/><Relationship Id="rId3" Type="http://schemas.openxmlformats.org/officeDocument/2006/relationships/image" Target="../media/image46.png"/><Relationship Id="rId21" Type="http://schemas.openxmlformats.org/officeDocument/2006/relationships/image" Target="../media/image56.png"/><Relationship Id="rId7" Type="http://schemas.openxmlformats.org/officeDocument/2006/relationships/image" Target="../media/image49.png"/><Relationship Id="rId12" Type="http://schemas.openxmlformats.org/officeDocument/2006/relationships/slide" Target="slide46.xml"/><Relationship Id="rId17" Type="http://schemas.openxmlformats.org/officeDocument/2006/relationships/image" Target="../media/image53.png"/><Relationship Id="rId2" Type="http://schemas.openxmlformats.org/officeDocument/2006/relationships/image" Target="../media/image45.png"/><Relationship Id="rId16" Type="http://schemas.openxmlformats.org/officeDocument/2006/relationships/slide" Target="slide44.xml"/><Relationship Id="rId20" Type="http://schemas.openxmlformats.org/officeDocument/2006/relationships/slide" Target="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52.png"/><Relationship Id="rId24" Type="http://schemas.openxmlformats.org/officeDocument/2006/relationships/image" Target="../media/image31.png"/><Relationship Id="rId5" Type="http://schemas.openxmlformats.org/officeDocument/2006/relationships/image" Target="../media/image48.png"/><Relationship Id="rId15" Type="http://schemas.openxmlformats.org/officeDocument/2006/relationships/slide" Target="slide42.xml"/><Relationship Id="rId23" Type="http://schemas.openxmlformats.org/officeDocument/2006/relationships/slide" Target="slide7.xml"/><Relationship Id="rId10" Type="http://schemas.openxmlformats.org/officeDocument/2006/relationships/slide" Target="slide43.xml"/><Relationship Id="rId19" Type="http://schemas.openxmlformats.org/officeDocument/2006/relationships/image" Target="../media/image55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Relationship Id="rId14" Type="http://schemas.openxmlformats.org/officeDocument/2006/relationships/slide" Target="slide47.xml"/><Relationship Id="rId22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slide" Target="slide6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67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5" Type="http://schemas.openxmlformats.org/officeDocument/2006/relationships/image" Target="../media/image61.png"/><Relationship Id="rId15" Type="http://schemas.openxmlformats.org/officeDocument/2006/relationships/image" Target="../media/image40.png"/><Relationship Id="rId10" Type="http://schemas.openxmlformats.org/officeDocument/2006/relationships/image" Target="../media/image64.png"/><Relationship Id="rId4" Type="http://schemas.openxmlformats.org/officeDocument/2006/relationships/image" Target="../media/image60.png"/><Relationship Id="rId9" Type="http://schemas.openxmlformats.org/officeDocument/2006/relationships/image" Target="../media/image20.png"/><Relationship Id="rId14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8"/>
          <p:cNvSpPr/>
          <p:nvPr/>
        </p:nvSpPr>
        <p:spPr>
          <a:xfrm>
            <a:off x="2767013" y="1117600"/>
            <a:ext cx="6237287" cy="3751263"/>
          </a:xfrm>
          <a:prstGeom prst="rect">
            <a:avLst/>
          </a:prstGeom>
          <a:blipFill rotWithShape="1">
            <a:blip r:embed="rId3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8"/>
          <p:cNvSpPr txBox="1"/>
          <p:nvPr/>
        </p:nvSpPr>
        <p:spPr>
          <a:xfrm>
            <a:off x="2832100" y="6278563"/>
            <a:ext cx="7392988" cy="163512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11516" rIns="0" bIns="0"/>
          <a:lstStyle/>
          <a:p>
            <a:pPr marL="11516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This project is co-financed by the European Regional Development Fund through the Urban innovative Actions Initiative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86" name="Google Shape;86;p8"/>
          <p:cNvSpPr txBox="1"/>
          <p:nvPr/>
        </p:nvSpPr>
        <p:spPr>
          <a:xfrm>
            <a:off x="5594350" y="3765550"/>
            <a:ext cx="4505239" cy="341313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11516" rIns="0" bIns="0"/>
          <a:lstStyle/>
          <a:p>
            <a:pPr marL="11516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05B59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Connecter. Engager. Respirer.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8"/>
          <p:cNvSpPr/>
          <p:nvPr/>
        </p:nvSpPr>
        <p:spPr>
          <a:xfrm>
            <a:off x="5389563" y="5607050"/>
            <a:ext cx="635000" cy="403225"/>
          </a:xfrm>
          <a:prstGeom prst="rect">
            <a:avLst/>
          </a:prstGeom>
          <a:blipFill rotWithShape="1">
            <a:blip r:embed="rId4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8"/>
          <p:cNvSpPr/>
          <p:nvPr/>
        </p:nvSpPr>
        <p:spPr>
          <a:xfrm>
            <a:off x="6302375" y="5529263"/>
            <a:ext cx="866775" cy="550862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8"/>
          <p:cNvSpPr/>
          <p:nvPr/>
        </p:nvSpPr>
        <p:spPr>
          <a:xfrm>
            <a:off x="6302375" y="6015038"/>
            <a:ext cx="141288" cy="0"/>
          </a:xfrm>
          <a:custGeom>
            <a:avLst/>
            <a:gdLst/>
            <a:ahLst/>
            <a:cxnLst/>
            <a:rect l="l" t="t" r="r" b="b"/>
            <a:pathLst>
              <a:path w="155575" h="120000" extrusionOk="0">
                <a:moveTo>
                  <a:pt x="0" y="0"/>
                </a:moveTo>
                <a:lnTo>
                  <a:pt x="155168" y="0"/>
                </a:lnTo>
              </a:path>
            </a:pathLst>
          </a:custGeom>
          <a:noFill/>
          <a:ln w="24275" cap="flat" cmpd="sng">
            <a:solidFill>
              <a:srgbClr val="ADD9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8"/>
          <p:cNvSpPr/>
          <p:nvPr/>
        </p:nvSpPr>
        <p:spPr>
          <a:xfrm>
            <a:off x="6954838" y="5961063"/>
            <a:ext cx="214312" cy="6985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8"/>
          <p:cNvSpPr/>
          <p:nvPr/>
        </p:nvSpPr>
        <p:spPr>
          <a:xfrm>
            <a:off x="7721600" y="5548313"/>
            <a:ext cx="311150" cy="225425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8"/>
          <p:cNvSpPr/>
          <p:nvPr/>
        </p:nvSpPr>
        <p:spPr>
          <a:xfrm>
            <a:off x="7613650" y="5805488"/>
            <a:ext cx="336550" cy="9525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8"/>
          <p:cNvSpPr/>
          <p:nvPr/>
        </p:nvSpPr>
        <p:spPr>
          <a:xfrm>
            <a:off x="7967663" y="5807075"/>
            <a:ext cx="160337" cy="92075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8"/>
          <p:cNvSpPr/>
          <p:nvPr/>
        </p:nvSpPr>
        <p:spPr>
          <a:xfrm>
            <a:off x="7612063" y="5927725"/>
            <a:ext cx="22225" cy="39688"/>
          </a:xfrm>
          <a:custGeom>
            <a:avLst/>
            <a:gdLst/>
            <a:ahLst/>
            <a:cxnLst/>
            <a:rect l="l" t="t" r="r" b="b"/>
            <a:pathLst>
              <a:path w="25400" h="44450" extrusionOk="0">
                <a:moveTo>
                  <a:pt x="24790" y="0"/>
                </a:moveTo>
                <a:lnTo>
                  <a:pt x="0" y="0"/>
                </a:lnTo>
                <a:lnTo>
                  <a:pt x="0" y="44208"/>
                </a:lnTo>
                <a:lnTo>
                  <a:pt x="24790" y="44208"/>
                </a:lnTo>
                <a:lnTo>
                  <a:pt x="24790" y="36385"/>
                </a:lnTo>
                <a:lnTo>
                  <a:pt x="8902" y="36385"/>
                </a:lnTo>
                <a:lnTo>
                  <a:pt x="8902" y="25692"/>
                </a:lnTo>
                <a:lnTo>
                  <a:pt x="24498" y="25692"/>
                </a:lnTo>
                <a:lnTo>
                  <a:pt x="24498" y="17856"/>
                </a:lnTo>
                <a:lnTo>
                  <a:pt x="8902" y="17856"/>
                </a:lnTo>
                <a:lnTo>
                  <a:pt x="8902" y="7823"/>
                </a:lnTo>
                <a:lnTo>
                  <a:pt x="24790" y="7823"/>
                </a:lnTo>
                <a:lnTo>
                  <a:pt x="24790" y="0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8"/>
          <p:cNvSpPr/>
          <p:nvPr/>
        </p:nvSpPr>
        <p:spPr>
          <a:xfrm>
            <a:off x="7640638" y="5927725"/>
            <a:ext cx="33337" cy="39688"/>
          </a:xfrm>
          <a:custGeom>
            <a:avLst/>
            <a:gdLst/>
            <a:ahLst/>
            <a:cxnLst/>
            <a:rect l="l" t="t" r="r" b="b"/>
            <a:pathLst>
              <a:path w="36829" h="44450" extrusionOk="0">
                <a:moveTo>
                  <a:pt x="7950" y="0"/>
                </a:moveTo>
                <a:lnTo>
                  <a:pt x="0" y="0"/>
                </a:lnTo>
                <a:lnTo>
                  <a:pt x="0" y="44208"/>
                </a:lnTo>
                <a:lnTo>
                  <a:pt x="8547" y="44208"/>
                </a:lnTo>
                <a:lnTo>
                  <a:pt x="8369" y="13614"/>
                </a:lnTo>
                <a:lnTo>
                  <a:pt x="16971" y="13614"/>
                </a:lnTo>
                <a:lnTo>
                  <a:pt x="7950" y="0"/>
                </a:lnTo>
                <a:close/>
              </a:path>
              <a:path w="36829" h="44450" extrusionOk="0">
                <a:moveTo>
                  <a:pt x="16971" y="13614"/>
                </a:moveTo>
                <a:lnTo>
                  <a:pt x="8369" y="13614"/>
                </a:lnTo>
                <a:lnTo>
                  <a:pt x="28740" y="44208"/>
                </a:lnTo>
                <a:lnTo>
                  <a:pt x="36626" y="44208"/>
                </a:lnTo>
                <a:lnTo>
                  <a:pt x="36626" y="30645"/>
                </a:lnTo>
                <a:lnTo>
                  <a:pt x="28257" y="30645"/>
                </a:lnTo>
                <a:lnTo>
                  <a:pt x="16971" y="13614"/>
                </a:lnTo>
                <a:close/>
              </a:path>
              <a:path w="36829" h="44450" extrusionOk="0">
                <a:moveTo>
                  <a:pt x="36626" y="0"/>
                </a:moveTo>
                <a:lnTo>
                  <a:pt x="28079" y="0"/>
                </a:lnTo>
                <a:lnTo>
                  <a:pt x="28257" y="30645"/>
                </a:lnTo>
                <a:lnTo>
                  <a:pt x="36626" y="30645"/>
                </a:lnTo>
                <a:lnTo>
                  <a:pt x="36626" y="0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8"/>
          <p:cNvSpPr/>
          <p:nvPr/>
        </p:nvSpPr>
        <p:spPr>
          <a:xfrm>
            <a:off x="7678738" y="5927725"/>
            <a:ext cx="36512" cy="39688"/>
          </a:xfrm>
          <a:custGeom>
            <a:avLst/>
            <a:gdLst/>
            <a:ahLst/>
            <a:cxnLst/>
            <a:rect l="l" t="t" r="r" b="b"/>
            <a:pathLst>
              <a:path w="40639" h="44450" extrusionOk="0">
                <a:moveTo>
                  <a:pt x="9194" y="0"/>
                </a:moveTo>
                <a:lnTo>
                  <a:pt x="0" y="0"/>
                </a:lnTo>
                <a:lnTo>
                  <a:pt x="15773" y="44208"/>
                </a:lnTo>
                <a:lnTo>
                  <a:pt x="24790" y="44208"/>
                </a:lnTo>
                <a:lnTo>
                  <a:pt x="28598" y="33578"/>
                </a:lnTo>
                <a:lnTo>
                  <a:pt x="20256" y="33578"/>
                </a:lnTo>
                <a:lnTo>
                  <a:pt x="9194" y="0"/>
                </a:lnTo>
                <a:close/>
              </a:path>
              <a:path w="40639" h="44450" extrusionOk="0">
                <a:moveTo>
                  <a:pt x="40627" y="0"/>
                </a:moveTo>
                <a:lnTo>
                  <a:pt x="31419" y="0"/>
                </a:lnTo>
                <a:lnTo>
                  <a:pt x="20256" y="33578"/>
                </a:lnTo>
                <a:lnTo>
                  <a:pt x="28598" y="33578"/>
                </a:lnTo>
                <a:lnTo>
                  <a:pt x="40627" y="0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8"/>
          <p:cNvSpPr/>
          <p:nvPr/>
        </p:nvSpPr>
        <p:spPr>
          <a:xfrm>
            <a:off x="7720013" y="5927725"/>
            <a:ext cx="7937" cy="39688"/>
          </a:xfrm>
          <a:custGeom>
            <a:avLst/>
            <a:gdLst/>
            <a:ahLst/>
            <a:cxnLst/>
            <a:rect l="l" t="t" r="r" b="b"/>
            <a:pathLst>
              <a:path w="9525" h="44450" extrusionOk="0">
                <a:moveTo>
                  <a:pt x="0" y="0"/>
                </a:moveTo>
                <a:lnTo>
                  <a:pt x="8902" y="0"/>
                </a:lnTo>
                <a:lnTo>
                  <a:pt x="8902" y="44208"/>
                </a:lnTo>
                <a:lnTo>
                  <a:pt x="0" y="44208"/>
                </a:lnTo>
                <a:lnTo>
                  <a:pt x="0" y="0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8"/>
          <p:cNvSpPr/>
          <p:nvPr/>
        </p:nvSpPr>
        <p:spPr>
          <a:xfrm>
            <a:off x="7735888" y="5927725"/>
            <a:ext cx="28575" cy="39688"/>
          </a:xfrm>
          <a:custGeom>
            <a:avLst/>
            <a:gdLst/>
            <a:ahLst/>
            <a:cxnLst/>
            <a:rect l="l" t="t" r="r" b="b"/>
            <a:pathLst>
              <a:path w="32384" h="44450" extrusionOk="0">
                <a:moveTo>
                  <a:pt x="20256" y="0"/>
                </a:moveTo>
                <a:lnTo>
                  <a:pt x="0" y="0"/>
                </a:lnTo>
                <a:lnTo>
                  <a:pt x="0" y="44208"/>
                </a:lnTo>
                <a:lnTo>
                  <a:pt x="8902" y="44208"/>
                </a:lnTo>
                <a:lnTo>
                  <a:pt x="8902" y="7823"/>
                </a:lnTo>
                <a:lnTo>
                  <a:pt x="31274" y="7823"/>
                </a:lnTo>
                <a:lnTo>
                  <a:pt x="30226" y="5435"/>
                </a:lnTo>
                <a:lnTo>
                  <a:pt x="24193" y="1079"/>
                </a:lnTo>
                <a:lnTo>
                  <a:pt x="20256" y="0"/>
                </a:lnTo>
                <a:close/>
              </a:path>
              <a:path w="32384" h="44450" extrusionOk="0">
                <a:moveTo>
                  <a:pt x="31274" y="7823"/>
                </a:moveTo>
                <a:lnTo>
                  <a:pt x="16611" y="7823"/>
                </a:lnTo>
                <a:lnTo>
                  <a:pt x="18757" y="8178"/>
                </a:lnTo>
                <a:lnTo>
                  <a:pt x="22339" y="10452"/>
                </a:lnTo>
                <a:lnTo>
                  <a:pt x="23660" y="12903"/>
                </a:lnTo>
                <a:lnTo>
                  <a:pt x="23660" y="18275"/>
                </a:lnTo>
                <a:lnTo>
                  <a:pt x="22580" y="20612"/>
                </a:lnTo>
                <a:lnTo>
                  <a:pt x="20853" y="22047"/>
                </a:lnTo>
                <a:lnTo>
                  <a:pt x="18999" y="23482"/>
                </a:lnTo>
                <a:lnTo>
                  <a:pt x="15836" y="23660"/>
                </a:lnTo>
                <a:lnTo>
                  <a:pt x="11176" y="23660"/>
                </a:lnTo>
                <a:lnTo>
                  <a:pt x="23063" y="44208"/>
                </a:lnTo>
                <a:lnTo>
                  <a:pt x="32372" y="44208"/>
                </a:lnTo>
                <a:lnTo>
                  <a:pt x="22517" y="27838"/>
                </a:lnTo>
                <a:lnTo>
                  <a:pt x="25387" y="27127"/>
                </a:lnTo>
                <a:lnTo>
                  <a:pt x="27901" y="25869"/>
                </a:lnTo>
                <a:lnTo>
                  <a:pt x="29806" y="23063"/>
                </a:lnTo>
                <a:lnTo>
                  <a:pt x="31305" y="20904"/>
                </a:lnTo>
                <a:lnTo>
                  <a:pt x="32123" y="18275"/>
                </a:lnTo>
                <a:lnTo>
                  <a:pt x="32194" y="9918"/>
                </a:lnTo>
                <a:lnTo>
                  <a:pt x="31274" y="7823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8"/>
          <p:cNvSpPr/>
          <p:nvPr/>
        </p:nvSpPr>
        <p:spPr>
          <a:xfrm>
            <a:off x="7767638" y="5926138"/>
            <a:ext cx="42862" cy="42862"/>
          </a:xfrm>
          <a:custGeom>
            <a:avLst/>
            <a:gdLst/>
            <a:ahLst/>
            <a:cxnLst/>
            <a:rect l="l" t="t" r="r" b="b"/>
            <a:pathLst>
              <a:path w="46990" h="46354" extrusionOk="0">
                <a:moveTo>
                  <a:pt x="23177" y="0"/>
                </a:moveTo>
                <a:lnTo>
                  <a:pt x="14364" y="1648"/>
                </a:lnTo>
                <a:lnTo>
                  <a:pt x="6973" y="6335"/>
                </a:lnTo>
                <a:lnTo>
                  <a:pt x="1890" y="13678"/>
                </a:lnTo>
                <a:lnTo>
                  <a:pt x="0" y="23355"/>
                </a:lnTo>
                <a:lnTo>
                  <a:pt x="1706" y="31861"/>
                </a:lnTo>
                <a:lnTo>
                  <a:pt x="6477" y="39047"/>
                </a:lnTo>
                <a:lnTo>
                  <a:pt x="13791" y="44016"/>
                </a:lnTo>
                <a:lnTo>
                  <a:pt x="23126" y="45872"/>
                </a:lnTo>
                <a:lnTo>
                  <a:pt x="32461" y="44053"/>
                </a:lnTo>
                <a:lnTo>
                  <a:pt x="39835" y="39109"/>
                </a:lnTo>
                <a:lnTo>
                  <a:pt x="40538" y="38049"/>
                </a:lnTo>
                <a:lnTo>
                  <a:pt x="14693" y="38049"/>
                </a:lnTo>
                <a:lnTo>
                  <a:pt x="8902" y="31000"/>
                </a:lnTo>
                <a:lnTo>
                  <a:pt x="8902" y="15112"/>
                </a:lnTo>
                <a:lnTo>
                  <a:pt x="14401" y="7823"/>
                </a:lnTo>
                <a:lnTo>
                  <a:pt x="40522" y="7823"/>
                </a:lnTo>
                <a:lnTo>
                  <a:pt x="39817" y="6762"/>
                </a:lnTo>
                <a:lnTo>
                  <a:pt x="32456" y="1819"/>
                </a:lnTo>
                <a:lnTo>
                  <a:pt x="23177" y="0"/>
                </a:lnTo>
                <a:close/>
              </a:path>
              <a:path w="46990" h="46354" extrusionOk="0">
                <a:moveTo>
                  <a:pt x="40522" y="7823"/>
                </a:moveTo>
                <a:lnTo>
                  <a:pt x="32258" y="7823"/>
                </a:lnTo>
                <a:lnTo>
                  <a:pt x="37515" y="15582"/>
                </a:lnTo>
                <a:lnTo>
                  <a:pt x="37515" y="30289"/>
                </a:lnTo>
                <a:lnTo>
                  <a:pt x="32258" y="38049"/>
                </a:lnTo>
                <a:lnTo>
                  <a:pt x="40538" y="38049"/>
                </a:lnTo>
                <a:lnTo>
                  <a:pt x="44677" y="31813"/>
                </a:lnTo>
                <a:lnTo>
                  <a:pt x="46418" y="22936"/>
                </a:lnTo>
                <a:lnTo>
                  <a:pt x="44669" y="14058"/>
                </a:lnTo>
                <a:lnTo>
                  <a:pt x="40522" y="7823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8"/>
          <p:cNvSpPr/>
          <p:nvPr/>
        </p:nvSpPr>
        <p:spPr>
          <a:xfrm>
            <a:off x="7815263" y="5927725"/>
            <a:ext cx="33337" cy="39688"/>
          </a:xfrm>
          <a:custGeom>
            <a:avLst/>
            <a:gdLst/>
            <a:ahLst/>
            <a:cxnLst/>
            <a:rect l="l" t="t" r="r" b="b"/>
            <a:pathLst>
              <a:path w="36829" h="44450" extrusionOk="0">
                <a:moveTo>
                  <a:pt x="7950" y="0"/>
                </a:moveTo>
                <a:lnTo>
                  <a:pt x="0" y="0"/>
                </a:lnTo>
                <a:lnTo>
                  <a:pt x="0" y="44208"/>
                </a:lnTo>
                <a:lnTo>
                  <a:pt x="8547" y="44208"/>
                </a:lnTo>
                <a:lnTo>
                  <a:pt x="8369" y="13614"/>
                </a:lnTo>
                <a:lnTo>
                  <a:pt x="16971" y="13614"/>
                </a:lnTo>
                <a:lnTo>
                  <a:pt x="7950" y="0"/>
                </a:lnTo>
                <a:close/>
              </a:path>
              <a:path w="36829" h="44450" extrusionOk="0">
                <a:moveTo>
                  <a:pt x="16971" y="13614"/>
                </a:moveTo>
                <a:lnTo>
                  <a:pt x="8369" y="13614"/>
                </a:lnTo>
                <a:lnTo>
                  <a:pt x="28740" y="44208"/>
                </a:lnTo>
                <a:lnTo>
                  <a:pt x="36626" y="44208"/>
                </a:lnTo>
                <a:lnTo>
                  <a:pt x="36626" y="30645"/>
                </a:lnTo>
                <a:lnTo>
                  <a:pt x="28257" y="30645"/>
                </a:lnTo>
                <a:lnTo>
                  <a:pt x="16971" y="13614"/>
                </a:lnTo>
                <a:close/>
              </a:path>
              <a:path w="36829" h="44450" extrusionOk="0">
                <a:moveTo>
                  <a:pt x="36626" y="0"/>
                </a:moveTo>
                <a:lnTo>
                  <a:pt x="28079" y="0"/>
                </a:lnTo>
                <a:lnTo>
                  <a:pt x="28257" y="30645"/>
                </a:lnTo>
                <a:lnTo>
                  <a:pt x="36626" y="30645"/>
                </a:lnTo>
                <a:lnTo>
                  <a:pt x="36626" y="0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8"/>
          <p:cNvSpPr/>
          <p:nvPr/>
        </p:nvSpPr>
        <p:spPr>
          <a:xfrm>
            <a:off x="7856538" y="5927725"/>
            <a:ext cx="33337" cy="39688"/>
          </a:xfrm>
          <a:custGeom>
            <a:avLst/>
            <a:gdLst/>
            <a:ahLst/>
            <a:cxnLst/>
            <a:rect l="l" t="t" r="r" b="b"/>
            <a:pathLst>
              <a:path w="36829" h="44450" extrusionOk="0">
                <a:moveTo>
                  <a:pt x="7950" y="0"/>
                </a:moveTo>
                <a:lnTo>
                  <a:pt x="0" y="0"/>
                </a:lnTo>
                <a:lnTo>
                  <a:pt x="0" y="44208"/>
                </a:lnTo>
                <a:lnTo>
                  <a:pt x="8547" y="44208"/>
                </a:lnTo>
                <a:lnTo>
                  <a:pt x="8369" y="13614"/>
                </a:lnTo>
                <a:lnTo>
                  <a:pt x="16971" y="13614"/>
                </a:lnTo>
                <a:lnTo>
                  <a:pt x="7950" y="0"/>
                </a:lnTo>
                <a:close/>
              </a:path>
              <a:path w="36829" h="44450" extrusionOk="0">
                <a:moveTo>
                  <a:pt x="16971" y="13614"/>
                </a:moveTo>
                <a:lnTo>
                  <a:pt x="8369" y="13614"/>
                </a:lnTo>
                <a:lnTo>
                  <a:pt x="28740" y="44208"/>
                </a:lnTo>
                <a:lnTo>
                  <a:pt x="36626" y="44208"/>
                </a:lnTo>
                <a:lnTo>
                  <a:pt x="36626" y="30645"/>
                </a:lnTo>
                <a:lnTo>
                  <a:pt x="28257" y="30645"/>
                </a:lnTo>
                <a:lnTo>
                  <a:pt x="16971" y="13614"/>
                </a:lnTo>
                <a:close/>
              </a:path>
              <a:path w="36829" h="44450" extrusionOk="0">
                <a:moveTo>
                  <a:pt x="36626" y="0"/>
                </a:moveTo>
                <a:lnTo>
                  <a:pt x="28079" y="0"/>
                </a:lnTo>
                <a:lnTo>
                  <a:pt x="28257" y="30645"/>
                </a:lnTo>
                <a:lnTo>
                  <a:pt x="36626" y="30645"/>
                </a:lnTo>
                <a:lnTo>
                  <a:pt x="36626" y="0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8"/>
          <p:cNvSpPr/>
          <p:nvPr/>
        </p:nvSpPr>
        <p:spPr>
          <a:xfrm>
            <a:off x="7897813" y="5927725"/>
            <a:ext cx="22225" cy="39688"/>
          </a:xfrm>
          <a:custGeom>
            <a:avLst/>
            <a:gdLst/>
            <a:ahLst/>
            <a:cxnLst/>
            <a:rect l="l" t="t" r="r" b="b"/>
            <a:pathLst>
              <a:path w="25400" h="44450" extrusionOk="0">
                <a:moveTo>
                  <a:pt x="24790" y="0"/>
                </a:moveTo>
                <a:lnTo>
                  <a:pt x="0" y="0"/>
                </a:lnTo>
                <a:lnTo>
                  <a:pt x="0" y="44208"/>
                </a:lnTo>
                <a:lnTo>
                  <a:pt x="24790" y="44208"/>
                </a:lnTo>
                <a:lnTo>
                  <a:pt x="24790" y="36385"/>
                </a:lnTo>
                <a:lnTo>
                  <a:pt x="8902" y="36385"/>
                </a:lnTo>
                <a:lnTo>
                  <a:pt x="8902" y="25692"/>
                </a:lnTo>
                <a:lnTo>
                  <a:pt x="24498" y="25692"/>
                </a:lnTo>
                <a:lnTo>
                  <a:pt x="24498" y="17856"/>
                </a:lnTo>
                <a:lnTo>
                  <a:pt x="8902" y="17856"/>
                </a:lnTo>
                <a:lnTo>
                  <a:pt x="8902" y="7823"/>
                </a:lnTo>
                <a:lnTo>
                  <a:pt x="24790" y="7823"/>
                </a:lnTo>
                <a:lnTo>
                  <a:pt x="24790" y="0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8"/>
          <p:cNvSpPr/>
          <p:nvPr/>
        </p:nvSpPr>
        <p:spPr>
          <a:xfrm>
            <a:off x="7926388" y="5926138"/>
            <a:ext cx="42862" cy="41275"/>
          </a:xfrm>
          <a:custGeom>
            <a:avLst/>
            <a:gdLst/>
            <a:ahLst/>
            <a:cxnLst/>
            <a:rect l="l" t="t" r="r" b="b"/>
            <a:pathLst>
              <a:path w="46990" h="44450" extrusionOk="0">
                <a:moveTo>
                  <a:pt x="12001" y="0"/>
                </a:moveTo>
                <a:lnTo>
                  <a:pt x="0" y="0"/>
                </a:lnTo>
                <a:lnTo>
                  <a:pt x="0" y="44208"/>
                </a:lnTo>
                <a:lnTo>
                  <a:pt x="8178" y="44208"/>
                </a:lnTo>
                <a:lnTo>
                  <a:pt x="7950" y="8788"/>
                </a:lnTo>
                <a:lnTo>
                  <a:pt x="15146" y="8788"/>
                </a:lnTo>
                <a:lnTo>
                  <a:pt x="12001" y="0"/>
                </a:lnTo>
                <a:close/>
              </a:path>
              <a:path w="46990" h="44450" extrusionOk="0">
                <a:moveTo>
                  <a:pt x="15146" y="8788"/>
                </a:moveTo>
                <a:lnTo>
                  <a:pt x="7950" y="8788"/>
                </a:lnTo>
                <a:lnTo>
                  <a:pt x="20370" y="44208"/>
                </a:lnTo>
                <a:lnTo>
                  <a:pt x="26225" y="44208"/>
                </a:lnTo>
                <a:lnTo>
                  <a:pt x="30585" y="31724"/>
                </a:lnTo>
                <a:lnTo>
                  <a:pt x="23355" y="31724"/>
                </a:lnTo>
                <a:lnTo>
                  <a:pt x="15146" y="8788"/>
                </a:lnTo>
                <a:close/>
              </a:path>
              <a:path w="46990" h="44450" extrusionOk="0">
                <a:moveTo>
                  <a:pt x="46596" y="8788"/>
                </a:moveTo>
                <a:lnTo>
                  <a:pt x="38595" y="8788"/>
                </a:lnTo>
                <a:lnTo>
                  <a:pt x="38354" y="44208"/>
                </a:lnTo>
                <a:lnTo>
                  <a:pt x="46596" y="44208"/>
                </a:lnTo>
                <a:lnTo>
                  <a:pt x="46596" y="8788"/>
                </a:lnTo>
                <a:close/>
              </a:path>
              <a:path w="46990" h="44450" extrusionOk="0">
                <a:moveTo>
                  <a:pt x="46596" y="0"/>
                </a:moveTo>
                <a:lnTo>
                  <a:pt x="34531" y="0"/>
                </a:lnTo>
                <a:lnTo>
                  <a:pt x="23355" y="31724"/>
                </a:lnTo>
                <a:lnTo>
                  <a:pt x="30585" y="31724"/>
                </a:lnTo>
                <a:lnTo>
                  <a:pt x="38595" y="8788"/>
                </a:lnTo>
                <a:lnTo>
                  <a:pt x="46596" y="8788"/>
                </a:lnTo>
                <a:lnTo>
                  <a:pt x="46596" y="0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8"/>
          <p:cNvSpPr/>
          <p:nvPr/>
        </p:nvSpPr>
        <p:spPr>
          <a:xfrm>
            <a:off x="7975600" y="5927725"/>
            <a:ext cx="23813" cy="39688"/>
          </a:xfrm>
          <a:custGeom>
            <a:avLst/>
            <a:gdLst/>
            <a:ahLst/>
            <a:cxnLst/>
            <a:rect l="l" t="t" r="r" b="b"/>
            <a:pathLst>
              <a:path w="25400" h="44450" extrusionOk="0">
                <a:moveTo>
                  <a:pt x="24790" y="0"/>
                </a:moveTo>
                <a:lnTo>
                  <a:pt x="0" y="0"/>
                </a:lnTo>
                <a:lnTo>
                  <a:pt x="0" y="44208"/>
                </a:lnTo>
                <a:lnTo>
                  <a:pt x="24790" y="44208"/>
                </a:lnTo>
                <a:lnTo>
                  <a:pt x="24790" y="36385"/>
                </a:lnTo>
                <a:lnTo>
                  <a:pt x="8902" y="36385"/>
                </a:lnTo>
                <a:lnTo>
                  <a:pt x="8902" y="25692"/>
                </a:lnTo>
                <a:lnTo>
                  <a:pt x="24498" y="25692"/>
                </a:lnTo>
                <a:lnTo>
                  <a:pt x="24498" y="17856"/>
                </a:lnTo>
                <a:lnTo>
                  <a:pt x="8902" y="17856"/>
                </a:lnTo>
                <a:lnTo>
                  <a:pt x="8902" y="7823"/>
                </a:lnTo>
                <a:lnTo>
                  <a:pt x="24790" y="7823"/>
                </a:lnTo>
                <a:lnTo>
                  <a:pt x="24790" y="0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8"/>
          <p:cNvSpPr/>
          <p:nvPr/>
        </p:nvSpPr>
        <p:spPr>
          <a:xfrm>
            <a:off x="8005763" y="5927725"/>
            <a:ext cx="33337" cy="39688"/>
          </a:xfrm>
          <a:custGeom>
            <a:avLst/>
            <a:gdLst/>
            <a:ahLst/>
            <a:cxnLst/>
            <a:rect l="l" t="t" r="r" b="b"/>
            <a:pathLst>
              <a:path w="36829" h="44450" extrusionOk="0">
                <a:moveTo>
                  <a:pt x="7950" y="0"/>
                </a:moveTo>
                <a:lnTo>
                  <a:pt x="0" y="0"/>
                </a:lnTo>
                <a:lnTo>
                  <a:pt x="0" y="44208"/>
                </a:lnTo>
                <a:lnTo>
                  <a:pt x="8547" y="44208"/>
                </a:lnTo>
                <a:lnTo>
                  <a:pt x="8369" y="13614"/>
                </a:lnTo>
                <a:lnTo>
                  <a:pt x="16971" y="13614"/>
                </a:lnTo>
                <a:lnTo>
                  <a:pt x="7950" y="0"/>
                </a:lnTo>
                <a:close/>
              </a:path>
              <a:path w="36829" h="44450" extrusionOk="0">
                <a:moveTo>
                  <a:pt x="16971" y="13614"/>
                </a:moveTo>
                <a:lnTo>
                  <a:pt x="8369" y="13614"/>
                </a:lnTo>
                <a:lnTo>
                  <a:pt x="28740" y="44208"/>
                </a:lnTo>
                <a:lnTo>
                  <a:pt x="36626" y="44208"/>
                </a:lnTo>
                <a:lnTo>
                  <a:pt x="36626" y="30645"/>
                </a:lnTo>
                <a:lnTo>
                  <a:pt x="28257" y="30645"/>
                </a:lnTo>
                <a:lnTo>
                  <a:pt x="16971" y="13614"/>
                </a:lnTo>
                <a:close/>
              </a:path>
              <a:path w="36829" h="44450" extrusionOk="0">
                <a:moveTo>
                  <a:pt x="36626" y="0"/>
                </a:moveTo>
                <a:lnTo>
                  <a:pt x="28079" y="0"/>
                </a:lnTo>
                <a:lnTo>
                  <a:pt x="28257" y="30645"/>
                </a:lnTo>
                <a:lnTo>
                  <a:pt x="36626" y="30645"/>
                </a:lnTo>
                <a:lnTo>
                  <a:pt x="36626" y="0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8"/>
          <p:cNvSpPr/>
          <p:nvPr/>
        </p:nvSpPr>
        <p:spPr>
          <a:xfrm>
            <a:off x="8042275" y="5927725"/>
            <a:ext cx="25400" cy="39688"/>
          </a:xfrm>
          <a:custGeom>
            <a:avLst/>
            <a:gdLst/>
            <a:ahLst/>
            <a:cxnLst/>
            <a:rect l="l" t="t" r="r" b="b"/>
            <a:pathLst>
              <a:path w="28575" h="44450" extrusionOk="0">
                <a:moveTo>
                  <a:pt x="18465" y="7823"/>
                </a:moveTo>
                <a:lnTo>
                  <a:pt x="9563" y="7823"/>
                </a:lnTo>
                <a:lnTo>
                  <a:pt x="9563" y="44208"/>
                </a:lnTo>
                <a:lnTo>
                  <a:pt x="18465" y="44208"/>
                </a:lnTo>
                <a:lnTo>
                  <a:pt x="18465" y="7823"/>
                </a:lnTo>
                <a:close/>
              </a:path>
              <a:path w="28575" h="44450" extrusionOk="0">
                <a:moveTo>
                  <a:pt x="27965" y="0"/>
                </a:moveTo>
                <a:lnTo>
                  <a:pt x="0" y="0"/>
                </a:lnTo>
                <a:lnTo>
                  <a:pt x="0" y="7823"/>
                </a:lnTo>
                <a:lnTo>
                  <a:pt x="27965" y="7823"/>
                </a:lnTo>
                <a:lnTo>
                  <a:pt x="27965" y="0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8"/>
          <p:cNvSpPr/>
          <p:nvPr/>
        </p:nvSpPr>
        <p:spPr>
          <a:xfrm>
            <a:off x="8064500" y="5926138"/>
            <a:ext cx="39688" cy="41275"/>
          </a:xfrm>
          <a:custGeom>
            <a:avLst/>
            <a:gdLst/>
            <a:ahLst/>
            <a:cxnLst/>
            <a:rect l="l" t="t" r="r" b="b"/>
            <a:pathLst>
              <a:path w="43815" h="44450" extrusionOk="0">
                <a:moveTo>
                  <a:pt x="25755" y="0"/>
                </a:moveTo>
                <a:lnTo>
                  <a:pt x="17919" y="0"/>
                </a:lnTo>
                <a:lnTo>
                  <a:pt x="0" y="44208"/>
                </a:lnTo>
                <a:lnTo>
                  <a:pt x="9677" y="44208"/>
                </a:lnTo>
                <a:lnTo>
                  <a:pt x="12852" y="35547"/>
                </a:lnTo>
                <a:lnTo>
                  <a:pt x="39827" y="35547"/>
                </a:lnTo>
                <a:lnTo>
                  <a:pt x="37012" y="28435"/>
                </a:lnTo>
                <a:lnTo>
                  <a:pt x="15176" y="28435"/>
                </a:lnTo>
                <a:lnTo>
                  <a:pt x="21450" y="10515"/>
                </a:lnTo>
                <a:lnTo>
                  <a:pt x="29918" y="10515"/>
                </a:lnTo>
                <a:lnTo>
                  <a:pt x="25755" y="0"/>
                </a:lnTo>
                <a:close/>
              </a:path>
              <a:path w="43815" h="44450" extrusionOk="0">
                <a:moveTo>
                  <a:pt x="39827" y="35547"/>
                </a:moveTo>
                <a:lnTo>
                  <a:pt x="30289" y="35547"/>
                </a:lnTo>
                <a:lnTo>
                  <a:pt x="33515" y="44208"/>
                </a:lnTo>
                <a:lnTo>
                  <a:pt x="43256" y="44208"/>
                </a:lnTo>
                <a:lnTo>
                  <a:pt x="39827" y="35547"/>
                </a:lnTo>
                <a:close/>
              </a:path>
              <a:path w="43815" h="44450" extrusionOk="0">
                <a:moveTo>
                  <a:pt x="29918" y="10515"/>
                </a:moveTo>
                <a:lnTo>
                  <a:pt x="21450" y="10515"/>
                </a:lnTo>
                <a:lnTo>
                  <a:pt x="27901" y="28435"/>
                </a:lnTo>
                <a:lnTo>
                  <a:pt x="37012" y="28435"/>
                </a:lnTo>
                <a:lnTo>
                  <a:pt x="29918" y="10515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8108950" y="5927725"/>
            <a:ext cx="20638" cy="39688"/>
          </a:xfrm>
          <a:custGeom>
            <a:avLst/>
            <a:gdLst/>
            <a:ahLst/>
            <a:cxnLst/>
            <a:rect l="l" t="t" r="r" b="b"/>
            <a:pathLst>
              <a:path w="23495" h="44450" extrusionOk="0">
                <a:moveTo>
                  <a:pt x="8902" y="0"/>
                </a:moveTo>
                <a:lnTo>
                  <a:pt x="0" y="0"/>
                </a:lnTo>
                <a:lnTo>
                  <a:pt x="0" y="44208"/>
                </a:lnTo>
                <a:lnTo>
                  <a:pt x="23418" y="44208"/>
                </a:lnTo>
                <a:lnTo>
                  <a:pt x="23418" y="36385"/>
                </a:lnTo>
                <a:lnTo>
                  <a:pt x="8902" y="36385"/>
                </a:lnTo>
                <a:lnTo>
                  <a:pt x="8902" y="0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7359650" y="5519738"/>
            <a:ext cx="0" cy="511175"/>
          </a:xfrm>
          <a:custGeom>
            <a:avLst/>
            <a:gdLst/>
            <a:ahLst/>
            <a:cxnLst/>
            <a:rect l="l" t="t" r="r" b="b"/>
            <a:pathLst>
              <a:path w="120000" h="562609" extrusionOk="0">
                <a:moveTo>
                  <a:pt x="0" y="0"/>
                </a:moveTo>
                <a:lnTo>
                  <a:pt x="0" y="562267"/>
                </a:lnTo>
              </a:path>
            </a:pathLst>
          </a:custGeom>
          <a:noFill/>
          <a:ln w="18575" cap="flat" cmpd="sng">
            <a:solidFill>
              <a:srgbClr val="FFFFF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8"/>
          <p:cNvSpPr/>
          <p:nvPr/>
        </p:nvSpPr>
        <p:spPr>
          <a:xfrm>
            <a:off x="7359650" y="5487988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8"/>
          <p:cNvSpPr/>
          <p:nvPr/>
        </p:nvSpPr>
        <p:spPr>
          <a:xfrm>
            <a:off x="7359650" y="6046788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46" name="Google Shape;113;p8"/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0" y="5140325"/>
            <a:ext cx="167005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7" name="Imag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4570413"/>
            <a:ext cx="20161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Google Shape;83;p8"/>
          <p:cNvSpPr/>
          <p:nvPr/>
        </p:nvSpPr>
        <p:spPr>
          <a:xfrm rot="5400000">
            <a:off x="8442325" y="1506538"/>
            <a:ext cx="4672013" cy="2827337"/>
          </a:xfrm>
          <a:prstGeom prst="rect">
            <a:avLst/>
          </a:prstGeom>
          <a:blipFill rotWithShape="1">
            <a:blip r:embed="rId12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11055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29C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252" name="Image 12">
            <a:hlinkClick r:id="rId13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066" y="5970121"/>
            <a:ext cx="1731422" cy="69056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Rectangle 34">
            <a:extLst/>
          </p:cNvPr>
          <p:cNvSpPr>
            <a:spLocks noChangeArrowheads="1"/>
          </p:cNvSpPr>
          <p:nvPr/>
        </p:nvSpPr>
        <p:spPr bwMode="auto">
          <a:xfrm>
            <a:off x="10472449" y="426821"/>
            <a:ext cx="1719551" cy="889000"/>
          </a:xfrm>
          <a:prstGeom prst="rect">
            <a:avLst/>
          </a:prstGeom>
          <a:solidFill>
            <a:srgbClr val="00B0F0"/>
          </a:solidFill>
          <a:ln w="12700">
            <a:noFill/>
            <a:prstDash val="dash"/>
            <a:round/>
            <a:headEnd/>
            <a:tailEnd/>
          </a:ln>
          <a:effectLst/>
          <a:ex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kern="0" dirty="0">
                <a:solidFill>
                  <a:srgbClr val="1738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Version en cours de réalisation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kern="0" dirty="0" smtClean="0">
                <a:solidFill>
                  <a:srgbClr val="1738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Nov. </a:t>
            </a:r>
            <a:r>
              <a:rPr lang="fr-FR" sz="1600" kern="0" dirty="0">
                <a:solidFill>
                  <a:srgbClr val="1738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4CAC743C-99E1-4B8F-A75F-70816A69F31A}"/>
              </a:ext>
            </a:extLst>
          </p:cNvPr>
          <p:cNvCxnSpPr>
            <a:cxnSpLocks/>
            <a:stCxn id="68" idx="1"/>
          </p:cNvCxnSpPr>
          <p:nvPr/>
        </p:nvCxnSpPr>
        <p:spPr bwMode="auto">
          <a:xfrm flipH="1">
            <a:off x="7525019" y="1788682"/>
            <a:ext cx="2101916" cy="24106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30E41B32-3C78-42A5-9708-5BFC2FBC0D36}"/>
              </a:ext>
            </a:extLst>
          </p:cNvPr>
          <p:cNvSpPr/>
          <p:nvPr/>
        </p:nvSpPr>
        <p:spPr>
          <a:xfrm>
            <a:off x="4270420" y="3928813"/>
            <a:ext cx="4024545" cy="27126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Google Shape;120;p9"/>
          <p:cNvSpPr txBox="1">
            <a:spLocks/>
          </p:cNvSpPr>
          <p:nvPr/>
        </p:nvSpPr>
        <p:spPr>
          <a:xfrm>
            <a:off x="966663" y="834115"/>
            <a:ext cx="11658600" cy="635000"/>
          </a:xfrm>
          <a:prstGeom prst="rect">
            <a:avLst/>
          </a:prstGeom>
        </p:spPr>
        <p:txBody>
          <a:bodyPr lIns="0" tIns="12700" rIns="0" bIns="0" anchor="t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1270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Roboto" charset="0"/>
              <a:cs typeface="Calibri" panose="020F0502020204030204" pitchFamily="34" charset="0"/>
            </a:endParaRPr>
          </a:p>
        </p:txBody>
      </p:sp>
      <p:sp>
        <p:nvSpPr>
          <p:cNvPr id="22" name="BackgroundTitle"/>
          <p:cNvSpPr/>
          <p:nvPr/>
        </p:nvSpPr>
        <p:spPr>
          <a:xfrm>
            <a:off x="1579563" y="47625"/>
            <a:ext cx="10458450" cy="1154113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3" name="Titre 1"/>
          <p:cNvSpPr txBox="1">
            <a:spLocks/>
          </p:cNvSpPr>
          <p:nvPr/>
        </p:nvSpPr>
        <p:spPr>
          <a:xfrm>
            <a:off x="1919288" y="352382"/>
            <a:ext cx="9286547" cy="571500"/>
          </a:xfrm>
          <a:prstGeom prst="rect">
            <a:avLst/>
          </a:prstGeom>
        </p:spPr>
        <p:txBody>
          <a:bodyPr/>
          <a:lstStyle/>
          <a:p>
            <a:pPr marL="12700"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b="1" dirty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A4</a:t>
            </a:r>
            <a:r>
              <a:rPr lang="fr-FR" sz="3200" b="1" dirty="0">
                <a:solidFill>
                  <a:srgbClr val="1ED1AF"/>
                </a:solidFill>
                <a:latin typeface="Calibri" panose="020F0502020204030204" pitchFamily="34" charset="0"/>
                <a:cs typeface="Arial" pitchFamily="34" charset="0"/>
              </a:rPr>
              <a:t> /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Les dispositifs de surveillance et d’information</a:t>
            </a:r>
            <a:endParaRPr lang="fr-FR" altLang="fr-FR" sz="3200" b="1" dirty="0">
              <a:solidFill>
                <a:schemeClr val="bg1"/>
              </a:solidFill>
              <a:ea typeface="Roboto" charset="0"/>
              <a:cs typeface="Calibri" panose="020F0502020204030204" pitchFamily="34" charset="0"/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746">
            <a:off x="334139" y="97631"/>
            <a:ext cx="1154770" cy="1179512"/>
          </a:xfrm>
          <a:prstGeom prst="rect">
            <a:avLst/>
          </a:prstGeom>
        </p:spPr>
      </p:pic>
      <p:pic>
        <p:nvPicPr>
          <p:cNvPr id="32" name="Picture 1074">
            <a:extLst>
              <a:ext uri="{FF2B5EF4-FFF2-40B4-BE49-F238E27FC236}">
                <a16:creationId xmlns:a16="http://schemas.microsoft.com/office/drawing/2014/main" id="{BDBE17BC-B603-42A2-86F2-F89723525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612" y="4171422"/>
            <a:ext cx="586694" cy="46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Forme libre 57">
            <a:extLst>
              <a:ext uri="{FF2B5EF4-FFF2-40B4-BE49-F238E27FC236}">
                <a16:creationId xmlns:a16="http://schemas.microsoft.com/office/drawing/2014/main" id="{437E45F3-EEF1-47C2-93A4-687EBBE5FA1E}"/>
              </a:ext>
            </a:extLst>
          </p:cNvPr>
          <p:cNvSpPr/>
          <p:nvPr/>
        </p:nvSpPr>
        <p:spPr>
          <a:xfrm>
            <a:off x="4695310" y="3470420"/>
            <a:ext cx="362495" cy="293543"/>
          </a:xfrm>
          <a:custGeom>
            <a:avLst/>
            <a:gdLst>
              <a:gd name="connsiteX0" fmla="*/ 68775 w 564971"/>
              <a:gd name="connsiteY0" fmla="*/ 0 h 431616"/>
              <a:gd name="connsiteX1" fmla="*/ 59250 w 564971"/>
              <a:gd name="connsiteY1" fmla="*/ 47625 h 431616"/>
              <a:gd name="connsiteX2" fmla="*/ 40200 w 564971"/>
              <a:gd name="connsiteY2" fmla="*/ 161925 h 431616"/>
              <a:gd name="connsiteX3" fmla="*/ 11625 w 564971"/>
              <a:gd name="connsiteY3" fmla="*/ 238125 h 431616"/>
              <a:gd name="connsiteX4" fmla="*/ 11625 w 564971"/>
              <a:gd name="connsiteY4" fmla="*/ 409575 h 431616"/>
              <a:gd name="connsiteX5" fmla="*/ 106875 w 564971"/>
              <a:gd name="connsiteY5" fmla="*/ 419100 h 431616"/>
              <a:gd name="connsiteX6" fmla="*/ 249750 w 564971"/>
              <a:gd name="connsiteY6" fmla="*/ 428625 h 431616"/>
              <a:gd name="connsiteX7" fmla="*/ 459300 w 564971"/>
              <a:gd name="connsiteY7" fmla="*/ 419100 h 431616"/>
              <a:gd name="connsiteX8" fmla="*/ 506925 w 564971"/>
              <a:gd name="connsiteY8" fmla="*/ 428625 h 431616"/>
              <a:gd name="connsiteX9" fmla="*/ 516450 w 564971"/>
              <a:gd name="connsiteY9" fmla="*/ 371475 h 431616"/>
              <a:gd name="connsiteX10" fmla="*/ 545025 w 564971"/>
              <a:gd name="connsiteY10" fmla="*/ 295275 h 431616"/>
              <a:gd name="connsiteX11" fmla="*/ 554550 w 564971"/>
              <a:gd name="connsiteY11" fmla="*/ 266700 h 431616"/>
              <a:gd name="connsiteX12" fmla="*/ 564075 w 564971"/>
              <a:gd name="connsiteY12" fmla="*/ 114300 h 43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4971" h="431616">
                <a:moveTo>
                  <a:pt x="68775" y="0"/>
                </a:moveTo>
                <a:cubicBezTo>
                  <a:pt x="65600" y="15875"/>
                  <a:pt x="61912" y="31656"/>
                  <a:pt x="59250" y="47625"/>
                </a:cubicBezTo>
                <a:cubicBezTo>
                  <a:pt x="55430" y="70543"/>
                  <a:pt x="48363" y="135396"/>
                  <a:pt x="40200" y="161925"/>
                </a:cubicBezTo>
                <a:cubicBezTo>
                  <a:pt x="32222" y="187853"/>
                  <a:pt x="21150" y="212725"/>
                  <a:pt x="11625" y="238125"/>
                </a:cubicBezTo>
                <a:cubicBezTo>
                  <a:pt x="7827" y="268511"/>
                  <a:pt x="-12519" y="385431"/>
                  <a:pt x="11625" y="409575"/>
                </a:cubicBezTo>
                <a:cubicBezTo>
                  <a:pt x="34188" y="432138"/>
                  <a:pt x="75068" y="416555"/>
                  <a:pt x="106875" y="419100"/>
                </a:cubicBezTo>
                <a:cubicBezTo>
                  <a:pt x="154454" y="422906"/>
                  <a:pt x="202125" y="425450"/>
                  <a:pt x="249750" y="428625"/>
                </a:cubicBezTo>
                <a:cubicBezTo>
                  <a:pt x="319600" y="425450"/>
                  <a:pt x="389378" y="419100"/>
                  <a:pt x="459300" y="419100"/>
                </a:cubicBezTo>
                <a:cubicBezTo>
                  <a:pt x="475489" y="419100"/>
                  <a:pt x="494488" y="438989"/>
                  <a:pt x="506925" y="428625"/>
                </a:cubicBezTo>
                <a:cubicBezTo>
                  <a:pt x="521761" y="416261"/>
                  <a:pt x="512260" y="390328"/>
                  <a:pt x="516450" y="371475"/>
                </a:cubicBezTo>
                <a:cubicBezTo>
                  <a:pt x="520381" y="353786"/>
                  <a:pt x="540980" y="306061"/>
                  <a:pt x="545025" y="295275"/>
                </a:cubicBezTo>
                <a:cubicBezTo>
                  <a:pt x="548550" y="285874"/>
                  <a:pt x="552372" y="276501"/>
                  <a:pt x="554550" y="266700"/>
                </a:cubicBezTo>
                <a:cubicBezTo>
                  <a:pt x="569295" y="200349"/>
                  <a:pt x="564075" y="192503"/>
                  <a:pt x="564075" y="114300"/>
                </a:cubicBezTo>
              </a:path>
            </a:pathLst>
          </a:custGeom>
        </p:spPr>
        <p:txBody>
          <a:bodyPr vert="horz" wrap="square" lIns="60124" tIns="30062" rIns="60124" bIns="30062" numCol="1" rtlCol="0" anchor="t" anchorCtr="0" compatLnSpc="1">
            <a:prstTxWarp prst="textNoShape">
              <a:avLst/>
            </a:prstTxWarp>
          </a:bodyPr>
          <a:lstStyle/>
          <a:p>
            <a:pPr defTabSz="601241" eaLnBrk="0" hangingPunct="0"/>
            <a:endParaRPr lang="fr-FR" sz="1575" baseline="30000">
              <a:latin typeface="Times" charset="0"/>
            </a:endParaRPr>
          </a:p>
        </p:txBody>
      </p:sp>
      <p:sp>
        <p:nvSpPr>
          <p:cNvPr id="47" name="Forme libre 59">
            <a:extLst>
              <a:ext uri="{FF2B5EF4-FFF2-40B4-BE49-F238E27FC236}">
                <a16:creationId xmlns:a16="http://schemas.microsoft.com/office/drawing/2014/main" id="{FDFCB7AE-93AA-4E36-BB20-F9CA0D45247B}"/>
              </a:ext>
            </a:extLst>
          </p:cNvPr>
          <p:cNvSpPr/>
          <p:nvPr/>
        </p:nvSpPr>
        <p:spPr>
          <a:xfrm>
            <a:off x="5821154" y="2770800"/>
            <a:ext cx="1112273" cy="343332"/>
          </a:xfrm>
          <a:custGeom>
            <a:avLst/>
            <a:gdLst>
              <a:gd name="connsiteX0" fmla="*/ 0 w 1733550"/>
              <a:gd name="connsiteY0" fmla="*/ 0 h 504825"/>
              <a:gd name="connsiteX1" fmla="*/ 200025 w 1733550"/>
              <a:gd name="connsiteY1" fmla="*/ 28575 h 504825"/>
              <a:gd name="connsiteX2" fmla="*/ 304800 w 1733550"/>
              <a:gd name="connsiteY2" fmla="*/ 47625 h 504825"/>
              <a:gd name="connsiteX3" fmla="*/ 361950 w 1733550"/>
              <a:gd name="connsiteY3" fmla="*/ 76200 h 504825"/>
              <a:gd name="connsiteX4" fmla="*/ 447675 w 1733550"/>
              <a:gd name="connsiteY4" fmla="*/ 142875 h 504825"/>
              <a:gd name="connsiteX5" fmla="*/ 476250 w 1733550"/>
              <a:gd name="connsiteY5" fmla="*/ 161925 h 504825"/>
              <a:gd name="connsiteX6" fmla="*/ 542925 w 1733550"/>
              <a:gd name="connsiteY6" fmla="*/ 200025 h 504825"/>
              <a:gd name="connsiteX7" fmla="*/ 581025 w 1733550"/>
              <a:gd name="connsiteY7" fmla="*/ 228600 h 504825"/>
              <a:gd name="connsiteX8" fmla="*/ 638175 w 1733550"/>
              <a:gd name="connsiteY8" fmla="*/ 266700 h 504825"/>
              <a:gd name="connsiteX9" fmla="*/ 695325 w 1733550"/>
              <a:gd name="connsiteY9" fmla="*/ 323850 h 504825"/>
              <a:gd name="connsiteX10" fmla="*/ 723900 w 1733550"/>
              <a:gd name="connsiteY10" fmla="*/ 352425 h 504825"/>
              <a:gd name="connsiteX11" fmla="*/ 857250 w 1733550"/>
              <a:gd name="connsiteY11" fmla="*/ 400050 h 504825"/>
              <a:gd name="connsiteX12" fmla="*/ 914400 w 1733550"/>
              <a:gd name="connsiteY12" fmla="*/ 419100 h 504825"/>
              <a:gd name="connsiteX13" fmla="*/ 1000125 w 1733550"/>
              <a:gd name="connsiteY13" fmla="*/ 438150 h 504825"/>
              <a:gd name="connsiteX14" fmla="*/ 1038225 w 1733550"/>
              <a:gd name="connsiteY14" fmla="*/ 485775 h 504825"/>
              <a:gd name="connsiteX15" fmla="*/ 1066800 w 1733550"/>
              <a:gd name="connsiteY15" fmla="*/ 495300 h 504825"/>
              <a:gd name="connsiteX16" fmla="*/ 1133475 w 1733550"/>
              <a:gd name="connsiteY16" fmla="*/ 504825 h 504825"/>
              <a:gd name="connsiteX17" fmla="*/ 1438275 w 1733550"/>
              <a:gd name="connsiteY17" fmla="*/ 495300 h 504825"/>
              <a:gd name="connsiteX18" fmla="*/ 1485900 w 1733550"/>
              <a:gd name="connsiteY18" fmla="*/ 466725 h 504825"/>
              <a:gd name="connsiteX19" fmla="*/ 1543050 w 1733550"/>
              <a:gd name="connsiteY19" fmla="*/ 457200 h 504825"/>
              <a:gd name="connsiteX20" fmla="*/ 1609725 w 1733550"/>
              <a:gd name="connsiteY20" fmla="*/ 428625 h 504825"/>
              <a:gd name="connsiteX21" fmla="*/ 1628775 w 1733550"/>
              <a:gd name="connsiteY21" fmla="*/ 400050 h 504825"/>
              <a:gd name="connsiteX22" fmla="*/ 1733550 w 1733550"/>
              <a:gd name="connsiteY22" fmla="*/ 381000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733550" h="504825">
                <a:moveTo>
                  <a:pt x="0" y="0"/>
                </a:moveTo>
                <a:cubicBezTo>
                  <a:pt x="158390" y="15839"/>
                  <a:pt x="32909" y="722"/>
                  <a:pt x="200025" y="28575"/>
                </a:cubicBezTo>
                <a:cubicBezTo>
                  <a:pt x="221768" y="32199"/>
                  <a:pt x="278676" y="37175"/>
                  <a:pt x="304800" y="47625"/>
                </a:cubicBezTo>
                <a:cubicBezTo>
                  <a:pt x="324575" y="55535"/>
                  <a:pt x="342900" y="66675"/>
                  <a:pt x="361950" y="76200"/>
                </a:cubicBezTo>
                <a:cubicBezTo>
                  <a:pt x="396287" y="127705"/>
                  <a:pt x="368628" y="95447"/>
                  <a:pt x="447675" y="142875"/>
                </a:cubicBezTo>
                <a:cubicBezTo>
                  <a:pt x="457491" y="148765"/>
                  <a:pt x="466434" y="156035"/>
                  <a:pt x="476250" y="161925"/>
                </a:cubicBezTo>
                <a:cubicBezTo>
                  <a:pt x="498200" y="175095"/>
                  <a:pt x="521329" y="186282"/>
                  <a:pt x="542925" y="200025"/>
                </a:cubicBezTo>
                <a:cubicBezTo>
                  <a:pt x="556318" y="208548"/>
                  <a:pt x="568020" y="219496"/>
                  <a:pt x="581025" y="228600"/>
                </a:cubicBezTo>
                <a:cubicBezTo>
                  <a:pt x="599782" y="241730"/>
                  <a:pt x="621986" y="250511"/>
                  <a:pt x="638175" y="266700"/>
                </a:cubicBezTo>
                <a:lnTo>
                  <a:pt x="695325" y="323850"/>
                </a:lnTo>
                <a:cubicBezTo>
                  <a:pt x="704850" y="333375"/>
                  <a:pt x="711393" y="347422"/>
                  <a:pt x="723900" y="352425"/>
                </a:cubicBezTo>
                <a:cubicBezTo>
                  <a:pt x="799491" y="382662"/>
                  <a:pt x="755305" y="366068"/>
                  <a:pt x="857250" y="400050"/>
                </a:cubicBezTo>
                <a:cubicBezTo>
                  <a:pt x="876300" y="406400"/>
                  <a:pt x="894709" y="415162"/>
                  <a:pt x="914400" y="419100"/>
                </a:cubicBezTo>
                <a:cubicBezTo>
                  <a:pt x="974862" y="431192"/>
                  <a:pt x="946319" y="424698"/>
                  <a:pt x="1000125" y="438150"/>
                </a:cubicBezTo>
                <a:cubicBezTo>
                  <a:pt x="1012825" y="454025"/>
                  <a:pt x="1022789" y="472544"/>
                  <a:pt x="1038225" y="485775"/>
                </a:cubicBezTo>
                <a:cubicBezTo>
                  <a:pt x="1045848" y="492309"/>
                  <a:pt x="1056955" y="493331"/>
                  <a:pt x="1066800" y="495300"/>
                </a:cubicBezTo>
                <a:cubicBezTo>
                  <a:pt x="1088815" y="499703"/>
                  <a:pt x="1111250" y="501650"/>
                  <a:pt x="1133475" y="504825"/>
                </a:cubicBezTo>
                <a:cubicBezTo>
                  <a:pt x="1235075" y="501650"/>
                  <a:pt x="1337214" y="506225"/>
                  <a:pt x="1438275" y="495300"/>
                </a:cubicBezTo>
                <a:cubicBezTo>
                  <a:pt x="1456681" y="493310"/>
                  <a:pt x="1468501" y="473052"/>
                  <a:pt x="1485900" y="466725"/>
                </a:cubicBezTo>
                <a:cubicBezTo>
                  <a:pt x="1504050" y="460125"/>
                  <a:pt x="1524197" y="461390"/>
                  <a:pt x="1543050" y="457200"/>
                </a:cubicBezTo>
                <a:cubicBezTo>
                  <a:pt x="1568277" y="451594"/>
                  <a:pt x="1586429" y="440273"/>
                  <a:pt x="1609725" y="428625"/>
                </a:cubicBezTo>
                <a:cubicBezTo>
                  <a:pt x="1616075" y="419100"/>
                  <a:pt x="1620680" y="408145"/>
                  <a:pt x="1628775" y="400050"/>
                </a:cubicBezTo>
                <a:cubicBezTo>
                  <a:pt x="1661914" y="366911"/>
                  <a:pt x="1682667" y="381000"/>
                  <a:pt x="1733550" y="381000"/>
                </a:cubicBezTo>
              </a:path>
            </a:pathLst>
          </a:custGeom>
        </p:spPr>
        <p:txBody>
          <a:bodyPr vert="horz" wrap="square" lIns="60124" tIns="30062" rIns="60124" bIns="30062" numCol="1" rtlCol="0" anchor="t" anchorCtr="0" compatLnSpc="1">
            <a:prstTxWarp prst="textNoShape">
              <a:avLst/>
            </a:prstTxWarp>
          </a:bodyPr>
          <a:lstStyle/>
          <a:p>
            <a:pPr defTabSz="601241" eaLnBrk="0" hangingPunct="0"/>
            <a:endParaRPr lang="fr-FR" sz="1575" baseline="30000">
              <a:latin typeface="Times" charset="0"/>
            </a:endParaRPr>
          </a:p>
        </p:txBody>
      </p:sp>
      <p:sp>
        <p:nvSpPr>
          <p:cNvPr id="48" name="Forme libre 60">
            <a:extLst>
              <a:ext uri="{FF2B5EF4-FFF2-40B4-BE49-F238E27FC236}">
                <a16:creationId xmlns:a16="http://schemas.microsoft.com/office/drawing/2014/main" id="{C1AAFF25-15FC-426C-AC0A-61900C6CDC2D}"/>
              </a:ext>
            </a:extLst>
          </p:cNvPr>
          <p:cNvSpPr/>
          <p:nvPr/>
        </p:nvSpPr>
        <p:spPr>
          <a:xfrm>
            <a:off x="5802819" y="2855014"/>
            <a:ext cx="1100051" cy="207295"/>
          </a:xfrm>
          <a:custGeom>
            <a:avLst/>
            <a:gdLst>
              <a:gd name="connsiteX0" fmla="*/ 0 w 1714500"/>
              <a:gd name="connsiteY0" fmla="*/ 0 h 304800"/>
              <a:gd name="connsiteX1" fmla="*/ 381000 w 1714500"/>
              <a:gd name="connsiteY1" fmla="*/ 19050 h 304800"/>
              <a:gd name="connsiteX2" fmla="*/ 581025 w 1714500"/>
              <a:gd name="connsiteY2" fmla="*/ 28575 h 304800"/>
              <a:gd name="connsiteX3" fmla="*/ 657225 w 1714500"/>
              <a:gd name="connsiteY3" fmla="*/ 66675 h 304800"/>
              <a:gd name="connsiteX4" fmla="*/ 704850 w 1714500"/>
              <a:gd name="connsiteY4" fmla="*/ 104775 h 304800"/>
              <a:gd name="connsiteX5" fmla="*/ 790575 w 1714500"/>
              <a:gd name="connsiteY5" fmla="*/ 142875 h 304800"/>
              <a:gd name="connsiteX6" fmla="*/ 885825 w 1714500"/>
              <a:gd name="connsiteY6" fmla="*/ 200025 h 304800"/>
              <a:gd name="connsiteX7" fmla="*/ 923925 w 1714500"/>
              <a:gd name="connsiteY7" fmla="*/ 228600 h 304800"/>
              <a:gd name="connsiteX8" fmla="*/ 981075 w 1714500"/>
              <a:gd name="connsiteY8" fmla="*/ 247650 h 304800"/>
              <a:gd name="connsiteX9" fmla="*/ 1009650 w 1714500"/>
              <a:gd name="connsiteY9" fmla="*/ 266700 h 304800"/>
              <a:gd name="connsiteX10" fmla="*/ 1047750 w 1714500"/>
              <a:gd name="connsiteY10" fmla="*/ 276225 h 304800"/>
              <a:gd name="connsiteX11" fmla="*/ 1143000 w 1714500"/>
              <a:gd name="connsiteY11" fmla="*/ 304800 h 304800"/>
              <a:gd name="connsiteX12" fmla="*/ 1390650 w 1714500"/>
              <a:gd name="connsiteY12" fmla="*/ 295275 h 304800"/>
              <a:gd name="connsiteX13" fmla="*/ 1447800 w 1714500"/>
              <a:gd name="connsiteY13" fmla="*/ 285750 h 304800"/>
              <a:gd name="connsiteX14" fmla="*/ 1524000 w 1714500"/>
              <a:gd name="connsiteY14" fmla="*/ 257175 h 304800"/>
              <a:gd name="connsiteX15" fmla="*/ 1600200 w 1714500"/>
              <a:gd name="connsiteY15" fmla="*/ 238125 h 304800"/>
              <a:gd name="connsiteX16" fmla="*/ 1714500 w 1714500"/>
              <a:gd name="connsiteY16" fmla="*/ 257175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4500" h="304800">
                <a:moveTo>
                  <a:pt x="0" y="0"/>
                </a:moveTo>
                <a:cubicBezTo>
                  <a:pt x="145743" y="87446"/>
                  <a:pt x="12363" y="19050"/>
                  <a:pt x="381000" y="19050"/>
                </a:cubicBezTo>
                <a:cubicBezTo>
                  <a:pt x="447751" y="19050"/>
                  <a:pt x="514350" y="25400"/>
                  <a:pt x="581025" y="28575"/>
                </a:cubicBezTo>
                <a:cubicBezTo>
                  <a:pt x="606425" y="41275"/>
                  <a:pt x="633040" y="51792"/>
                  <a:pt x="657225" y="66675"/>
                </a:cubicBezTo>
                <a:cubicBezTo>
                  <a:pt x="674539" y="77330"/>
                  <a:pt x="687199" y="94689"/>
                  <a:pt x="704850" y="104775"/>
                </a:cubicBezTo>
                <a:cubicBezTo>
                  <a:pt x="732000" y="120289"/>
                  <a:pt x="762000" y="130175"/>
                  <a:pt x="790575" y="142875"/>
                </a:cubicBezTo>
                <a:cubicBezTo>
                  <a:pt x="829257" y="200899"/>
                  <a:pt x="788041" y="151133"/>
                  <a:pt x="885825" y="200025"/>
                </a:cubicBezTo>
                <a:cubicBezTo>
                  <a:pt x="900024" y="207125"/>
                  <a:pt x="909726" y="221500"/>
                  <a:pt x="923925" y="228600"/>
                </a:cubicBezTo>
                <a:cubicBezTo>
                  <a:pt x="941886" y="237580"/>
                  <a:pt x="962725" y="239495"/>
                  <a:pt x="981075" y="247650"/>
                </a:cubicBezTo>
                <a:cubicBezTo>
                  <a:pt x="991536" y="252299"/>
                  <a:pt x="999128" y="262191"/>
                  <a:pt x="1009650" y="266700"/>
                </a:cubicBezTo>
                <a:cubicBezTo>
                  <a:pt x="1021682" y="271857"/>
                  <a:pt x="1035120" y="272781"/>
                  <a:pt x="1047750" y="276225"/>
                </a:cubicBezTo>
                <a:cubicBezTo>
                  <a:pt x="1107723" y="292581"/>
                  <a:pt x="1099601" y="290334"/>
                  <a:pt x="1143000" y="304800"/>
                </a:cubicBezTo>
                <a:cubicBezTo>
                  <a:pt x="1225550" y="301625"/>
                  <a:pt x="1308200" y="300428"/>
                  <a:pt x="1390650" y="295275"/>
                </a:cubicBezTo>
                <a:cubicBezTo>
                  <a:pt x="1409925" y="294070"/>
                  <a:pt x="1429168" y="290832"/>
                  <a:pt x="1447800" y="285750"/>
                </a:cubicBezTo>
                <a:cubicBezTo>
                  <a:pt x="1543943" y="259529"/>
                  <a:pt x="1456188" y="274128"/>
                  <a:pt x="1524000" y="257175"/>
                </a:cubicBezTo>
                <a:lnTo>
                  <a:pt x="1600200" y="238125"/>
                </a:lnTo>
                <a:cubicBezTo>
                  <a:pt x="1709447" y="248057"/>
                  <a:pt x="1680177" y="222852"/>
                  <a:pt x="1714500" y="257175"/>
                </a:cubicBezTo>
              </a:path>
            </a:pathLst>
          </a:custGeom>
        </p:spPr>
        <p:txBody>
          <a:bodyPr vert="horz" wrap="square" lIns="60124" tIns="30062" rIns="60124" bIns="30062" numCol="1" rtlCol="0" anchor="t" anchorCtr="0" compatLnSpc="1">
            <a:prstTxWarp prst="textNoShape">
              <a:avLst/>
            </a:prstTxWarp>
          </a:bodyPr>
          <a:lstStyle/>
          <a:p>
            <a:pPr defTabSz="601241" eaLnBrk="0" hangingPunct="0"/>
            <a:endParaRPr lang="fr-FR" sz="1575" baseline="30000">
              <a:latin typeface="Times" charset="0"/>
            </a:endParaRPr>
          </a:p>
        </p:txBody>
      </p:sp>
      <p:sp>
        <p:nvSpPr>
          <p:cNvPr id="49" name="Forme libre 61">
            <a:extLst>
              <a:ext uri="{FF2B5EF4-FFF2-40B4-BE49-F238E27FC236}">
                <a16:creationId xmlns:a16="http://schemas.microsoft.com/office/drawing/2014/main" id="{DF18C413-2B64-4A8F-AFB1-688936B0E4D4}"/>
              </a:ext>
            </a:extLst>
          </p:cNvPr>
          <p:cNvSpPr/>
          <p:nvPr/>
        </p:nvSpPr>
        <p:spPr>
          <a:xfrm>
            <a:off x="5833377" y="2971618"/>
            <a:ext cx="1069493" cy="155471"/>
          </a:xfrm>
          <a:custGeom>
            <a:avLst/>
            <a:gdLst>
              <a:gd name="connsiteX0" fmla="*/ 0 w 1666875"/>
              <a:gd name="connsiteY0" fmla="*/ 0 h 228600"/>
              <a:gd name="connsiteX1" fmla="*/ 85725 w 1666875"/>
              <a:gd name="connsiteY1" fmla="*/ 19050 h 228600"/>
              <a:gd name="connsiteX2" fmla="*/ 161925 w 1666875"/>
              <a:gd name="connsiteY2" fmla="*/ 38100 h 228600"/>
              <a:gd name="connsiteX3" fmla="*/ 352425 w 1666875"/>
              <a:gd name="connsiteY3" fmla="*/ 28575 h 228600"/>
              <a:gd name="connsiteX4" fmla="*/ 485775 w 1666875"/>
              <a:gd name="connsiteY4" fmla="*/ 57150 h 228600"/>
              <a:gd name="connsiteX5" fmla="*/ 523875 w 1666875"/>
              <a:gd name="connsiteY5" fmla="*/ 66675 h 228600"/>
              <a:gd name="connsiteX6" fmla="*/ 619125 w 1666875"/>
              <a:gd name="connsiteY6" fmla="*/ 114300 h 228600"/>
              <a:gd name="connsiteX7" fmla="*/ 685800 w 1666875"/>
              <a:gd name="connsiteY7" fmla="*/ 152400 h 228600"/>
              <a:gd name="connsiteX8" fmla="*/ 714375 w 1666875"/>
              <a:gd name="connsiteY8" fmla="*/ 180975 h 228600"/>
              <a:gd name="connsiteX9" fmla="*/ 733425 w 1666875"/>
              <a:gd name="connsiteY9" fmla="*/ 219075 h 228600"/>
              <a:gd name="connsiteX10" fmla="*/ 762000 w 1666875"/>
              <a:gd name="connsiteY10" fmla="*/ 228600 h 228600"/>
              <a:gd name="connsiteX11" fmla="*/ 1019175 w 1666875"/>
              <a:gd name="connsiteY11" fmla="*/ 219075 h 228600"/>
              <a:gd name="connsiteX12" fmla="*/ 1181100 w 1666875"/>
              <a:gd name="connsiteY12" fmla="*/ 200025 h 228600"/>
              <a:gd name="connsiteX13" fmla="*/ 1209675 w 1666875"/>
              <a:gd name="connsiteY13" fmla="*/ 190500 h 228600"/>
              <a:gd name="connsiteX14" fmla="*/ 1381125 w 1666875"/>
              <a:gd name="connsiteY14" fmla="*/ 180975 h 228600"/>
              <a:gd name="connsiteX15" fmla="*/ 1666875 w 1666875"/>
              <a:gd name="connsiteY15" fmla="*/ 17145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66875" h="228600">
                <a:moveTo>
                  <a:pt x="0" y="0"/>
                </a:moveTo>
                <a:lnTo>
                  <a:pt x="85725" y="19050"/>
                </a:lnTo>
                <a:cubicBezTo>
                  <a:pt x="111211" y="25047"/>
                  <a:pt x="135760" y="37166"/>
                  <a:pt x="161925" y="38100"/>
                </a:cubicBezTo>
                <a:cubicBezTo>
                  <a:pt x="225464" y="40369"/>
                  <a:pt x="288925" y="31750"/>
                  <a:pt x="352425" y="28575"/>
                </a:cubicBezTo>
                <a:cubicBezTo>
                  <a:pt x="567953" y="67762"/>
                  <a:pt x="394992" y="31212"/>
                  <a:pt x="485775" y="57150"/>
                </a:cubicBezTo>
                <a:cubicBezTo>
                  <a:pt x="498362" y="60746"/>
                  <a:pt x="511843" y="61518"/>
                  <a:pt x="523875" y="66675"/>
                </a:cubicBezTo>
                <a:cubicBezTo>
                  <a:pt x="556502" y="80658"/>
                  <a:pt x="590727" y="93001"/>
                  <a:pt x="619125" y="114300"/>
                </a:cubicBezTo>
                <a:cubicBezTo>
                  <a:pt x="665257" y="148899"/>
                  <a:pt x="642165" y="137855"/>
                  <a:pt x="685800" y="152400"/>
                </a:cubicBezTo>
                <a:cubicBezTo>
                  <a:pt x="695325" y="161925"/>
                  <a:pt x="706545" y="170014"/>
                  <a:pt x="714375" y="180975"/>
                </a:cubicBezTo>
                <a:cubicBezTo>
                  <a:pt x="722628" y="192529"/>
                  <a:pt x="723385" y="209035"/>
                  <a:pt x="733425" y="219075"/>
                </a:cubicBezTo>
                <a:cubicBezTo>
                  <a:pt x="740525" y="226175"/>
                  <a:pt x="752475" y="225425"/>
                  <a:pt x="762000" y="228600"/>
                </a:cubicBezTo>
                <a:lnTo>
                  <a:pt x="1019175" y="219075"/>
                </a:lnTo>
                <a:cubicBezTo>
                  <a:pt x="1060622" y="216894"/>
                  <a:pt x="1134825" y="210308"/>
                  <a:pt x="1181100" y="200025"/>
                </a:cubicBezTo>
                <a:cubicBezTo>
                  <a:pt x="1190901" y="197847"/>
                  <a:pt x="1199680" y="191452"/>
                  <a:pt x="1209675" y="190500"/>
                </a:cubicBezTo>
                <a:cubicBezTo>
                  <a:pt x="1266655" y="185073"/>
                  <a:pt x="1323992" y="184438"/>
                  <a:pt x="1381125" y="180975"/>
                </a:cubicBezTo>
                <a:cubicBezTo>
                  <a:pt x="1590559" y="168282"/>
                  <a:pt x="1457272" y="171450"/>
                  <a:pt x="1666875" y="171450"/>
                </a:cubicBezTo>
              </a:path>
            </a:pathLst>
          </a:custGeom>
        </p:spPr>
        <p:txBody>
          <a:bodyPr vert="horz" wrap="square" lIns="60124" tIns="30062" rIns="60124" bIns="30062" numCol="1" rtlCol="0" anchor="t" anchorCtr="0" compatLnSpc="1">
            <a:prstTxWarp prst="textNoShape">
              <a:avLst/>
            </a:prstTxWarp>
          </a:bodyPr>
          <a:lstStyle/>
          <a:p>
            <a:pPr defTabSz="601241" eaLnBrk="0" hangingPunct="0"/>
            <a:endParaRPr lang="fr-FR" sz="1575" baseline="30000">
              <a:latin typeface="Times" charset="0"/>
            </a:endParaRPr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A9B72F0F-1028-42C2-A3C4-BF3C608B6461}"/>
              </a:ext>
            </a:extLst>
          </p:cNvPr>
          <p:cNvCxnSpPr>
            <a:cxnSpLocks/>
            <a:endCxn id="72" idx="3"/>
          </p:cNvCxnSpPr>
          <p:nvPr/>
        </p:nvCxnSpPr>
        <p:spPr bwMode="auto">
          <a:xfrm flipH="1" flipV="1">
            <a:off x="4053839" y="4377728"/>
            <a:ext cx="426432" cy="3648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C98712DD-5DC6-46B9-938A-D10814E05A72}"/>
              </a:ext>
            </a:extLst>
          </p:cNvPr>
          <p:cNvCxnSpPr>
            <a:cxnSpLocks/>
          </p:cNvCxnSpPr>
          <p:nvPr/>
        </p:nvCxnSpPr>
        <p:spPr bwMode="auto">
          <a:xfrm>
            <a:off x="2608937" y="2001099"/>
            <a:ext cx="2161404" cy="23472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53" name="Image 1" descr="image004">
            <a:extLst>
              <a:ext uri="{FF2B5EF4-FFF2-40B4-BE49-F238E27FC236}">
                <a16:creationId xmlns:a16="http://schemas.microsoft.com/office/drawing/2014/main" id="{01AE3DCF-F166-402D-97F5-F9924FED6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216" y="1780015"/>
            <a:ext cx="3184062" cy="1787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612649E9-247D-4E84-BAFA-557372722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6" t="27408" r="25625" b="17500"/>
          <a:stretch/>
        </p:blipFill>
        <p:spPr bwMode="auto">
          <a:xfrm>
            <a:off x="846342" y="4632622"/>
            <a:ext cx="3353293" cy="198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8246C7BB-29CE-447D-9E40-6D12A3532DE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031212" y="3574987"/>
            <a:ext cx="64788" cy="31889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10E91DE5-DF9A-4F81-B0DB-08FA26D0A7E2}"/>
              </a:ext>
            </a:extLst>
          </p:cNvPr>
          <p:cNvCxnSpPr>
            <a:cxnSpLocks/>
            <a:stCxn id="42" idx="1"/>
          </p:cNvCxnSpPr>
          <p:nvPr/>
        </p:nvCxnSpPr>
        <p:spPr bwMode="auto">
          <a:xfrm flipH="1">
            <a:off x="8148536" y="4428837"/>
            <a:ext cx="468340" cy="20378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63" name="Picture 2">
            <a:extLst>
              <a:ext uri="{FF2B5EF4-FFF2-40B4-BE49-F238E27FC236}">
                <a16:creationId xmlns:a16="http://schemas.microsoft.com/office/drawing/2014/main" id="{7881A82A-FBB9-4FA0-882C-6487CF62C7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0" t="6015" r="29583" b="42236"/>
          <a:stretch/>
        </p:blipFill>
        <p:spPr bwMode="auto">
          <a:xfrm>
            <a:off x="8646223" y="4133235"/>
            <a:ext cx="3283322" cy="2378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4" name="Pourquoi ?">
            <a:extLst>
              <a:ext uri="{FF2B5EF4-FFF2-40B4-BE49-F238E27FC236}">
                <a16:creationId xmlns:a16="http://schemas.microsoft.com/office/drawing/2014/main" id="{C9382281-3C2B-461E-9CCC-D009999E4B53}"/>
              </a:ext>
            </a:extLst>
          </p:cNvPr>
          <p:cNvGrpSpPr>
            <a:grpSpLocks/>
          </p:cNvGrpSpPr>
          <p:nvPr/>
        </p:nvGrpSpPr>
        <p:grpSpPr bwMode="auto">
          <a:xfrm>
            <a:off x="643326" y="1521047"/>
            <a:ext cx="3100532" cy="535270"/>
            <a:chOff x="4271854" y="3295516"/>
            <a:chExt cx="1794733" cy="444542"/>
          </a:xfrm>
        </p:grpSpPr>
        <p:sp>
          <p:nvSpPr>
            <p:cNvPr id="65" name="Ellipse 3">
              <a:extLst>
                <a:ext uri="{FF2B5EF4-FFF2-40B4-BE49-F238E27FC236}">
                  <a16:creationId xmlns:a16="http://schemas.microsoft.com/office/drawing/2014/main" id="{76D07910-51A6-419F-88C9-C13B45D6ACF7}"/>
                </a:ext>
              </a:extLst>
            </p:cNvPr>
            <p:cNvSpPr/>
            <p:nvPr/>
          </p:nvSpPr>
          <p:spPr bwMode="auto">
            <a:xfrm>
              <a:off x="4389369" y="3295516"/>
              <a:ext cx="1579323" cy="444542"/>
            </a:xfrm>
            <a:prstGeom prst="roundRect">
              <a:avLst/>
            </a:prstGeom>
            <a:solidFill>
              <a:srgbClr val="29CFB1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741AB29-5EF6-449B-9E3D-290089DAF093}"/>
                </a:ext>
              </a:extLst>
            </p:cNvPr>
            <p:cNvSpPr/>
            <p:nvPr/>
          </p:nvSpPr>
          <p:spPr>
            <a:xfrm>
              <a:off x="4271854" y="3348862"/>
              <a:ext cx="1794733" cy="3322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Les stations de mesures</a:t>
              </a: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7" name="Pourquoi ?">
            <a:extLst>
              <a:ext uri="{FF2B5EF4-FFF2-40B4-BE49-F238E27FC236}">
                <a16:creationId xmlns:a16="http://schemas.microsoft.com/office/drawing/2014/main" id="{8B09541A-B0C9-42DA-AF6F-77ACCFE12C62}"/>
              </a:ext>
            </a:extLst>
          </p:cNvPr>
          <p:cNvGrpSpPr>
            <a:grpSpLocks/>
          </p:cNvGrpSpPr>
          <p:nvPr/>
        </p:nvGrpSpPr>
        <p:grpSpPr bwMode="auto">
          <a:xfrm>
            <a:off x="9136701" y="1521047"/>
            <a:ext cx="3118244" cy="535270"/>
            <a:chOff x="5466318" y="2727514"/>
            <a:chExt cx="1530710" cy="444542"/>
          </a:xfrm>
        </p:grpSpPr>
        <p:sp>
          <p:nvSpPr>
            <p:cNvPr id="68" name="Ellipse 3">
              <a:extLst>
                <a:ext uri="{FF2B5EF4-FFF2-40B4-BE49-F238E27FC236}">
                  <a16:creationId xmlns:a16="http://schemas.microsoft.com/office/drawing/2014/main" id="{3AB51EAB-F435-4936-9184-AB47F5B12C97}"/>
                </a:ext>
              </a:extLst>
            </p:cNvPr>
            <p:cNvSpPr/>
            <p:nvPr/>
          </p:nvSpPr>
          <p:spPr bwMode="auto">
            <a:xfrm>
              <a:off x="5706968" y="2727514"/>
              <a:ext cx="1111827" cy="444542"/>
            </a:xfrm>
            <a:prstGeom prst="roundRect">
              <a:avLst/>
            </a:prstGeom>
            <a:solidFill>
              <a:srgbClr val="29CFB1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B9F4A9AF-D42A-448D-AE54-10BD86F089D2}"/>
                </a:ext>
              </a:extLst>
            </p:cNvPr>
            <p:cNvSpPr/>
            <p:nvPr/>
          </p:nvSpPr>
          <p:spPr>
            <a:xfrm>
              <a:off x="5466318" y="2792381"/>
              <a:ext cx="1530710" cy="3322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Le bulletin d’alerte</a:t>
              </a: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Pourquoi ?">
            <a:extLst>
              <a:ext uri="{FF2B5EF4-FFF2-40B4-BE49-F238E27FC236}">
                <a16:creationId xmlns:a16="http://schemas.microsoft.com/office/drawing/2014/main" id="{2118441E-0D3D-446A-A5EB-A47D62DBE52E}"/>
              </a:ext>
            </a:extLst>
          </p:cNvPr>
          <p:cNvGrpSpPr>
            <a:grpSpLocks/>
          </p:cNvGrpSpPr>
          <p:nvPr/>
        </p:nvGrpSpPr>
        <p:grpSpPr bwMode="auto">
          <a:xfrm>
            <a:off x="842885" y="4039174"/>
            <a:ext cx="3327403" cy="762508"/>
            <a:chOff x="4377297" y="3260361"/>
            <a:chExt cx="2184962" cy="633264"/>
          </a:xfrm>
        </p:grpSpPr>
        <p:sp>
          <p:nvSpPr>
            <p:cNvPr id="71" name="Ellipse 3">
              <a:extLst>
                <a:ext uri="{FF2B5EF4-FFF2-40B4-BE49-F238E27FC236}">
                  <a16:creationId xmlns:a16="http://schemas.microsoft.com/office/drawing/2014/main" id="{C7C962EB-429D-42C3-835B-14DCAF0E48BF}"/>
                </a:ext>
              </a:extLst>
            </p:cNvPr>
            <p:cNvSpPr/>
            <p:nvPr/>
          </p:nvSpPr>
          <p:spPr bwMode="auto">
            <a:xfrm>
              <a:off x="4377297" y="3274219"/>
              <a:ext cx="2184962" cy="619406"/>
            </a:xfrm>
            <a:prstGeom prst="roundRect">
              <a:avLst/>
            </a:prstGeom>
            <a:solidFill>
              <a:srgbClr val="29CFB1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6F1662CC-BE0B-4095-9ED5-79B922E05677}"/>
                </a:ext>
              </a:extLst>
            </p:cNvPr>
            <p:cNvSpPr/>
            <p:nvPr/>
          </p:nvSpPr>
          <p:spPr>
            <a:xfrm>
              <a:off x="4409923" y="3260361"/>
              <a:ext cx="2075869" cy="5623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000" b="1" noProof="0" dirty="0">
                  <a:solidFill>
                    <a:schemeClr val="bg1"/>
                  </a:solidFill>
                  <a:latin typeface="Calibri"/>
                </a:rPr>
                <a:t>M</a:t>
              </a:r>
              <a:r>
                <a:rPr kumimoji="0" lang="fr-FR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odélisation </a:t>
              </a: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</a:t>
              </a:r>
              <a:r>
                <a:rPr kumimoji="0" lang="fr-FR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collecte, étude et représentation des données</a:t>
              </a:r>
              <a:endPara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3" name="Pourquoi ?">
            <a:extLst>
              <a:ext uri="{FF2B5EF4-FFF2-40B4-BE49-F238E27FC236}">
                <a16:creationId xmlns:a16="http://schemas.microsoft.com/office/drawing/2014/main" id="{8124E581-C5B5-415D-B280-8A92B5AAB228}"/>
              </a:ext>
            </a:extLst>
          </p:cNvPr>
          <p:cNvGrpSpPr>
            <a:grpSpLocks/>
          </p:cNvGrpSpPr>
          <p:nvPr/>
        </p:nvGrpSpPr>
        <p:grpSpPr bwMode="auto">
          <a:xfrm>
            <a:off x="4337977" y="1502513"/>
            <a:ext cx="3745975" cy="535270"/>
            <a:chOff x="2332692" y="3282235"/>
            <a:chExt cx="1794733" cy="444542"/>
          </a:xfrm>
        </p:grpSpPr>
        <p:sp>
          <p:nvSpPr>
            <p:cNvPr id="74" name="Ellipse 3">
              <a:extLst>
                <a:ext uri="{FF2B5EF4-FFF2-40B4-BE49-F238E27FC236}">
                  <a16:creationId xmlns:a16="http://schemas.microsoft.com/office/drawing/2014/main" id="{68B764FD-6A38-4A90-9856-30D6CB1E0404}"/>
                </a:ext>
              </a:extLst>
            </p:cNvPr>
            <p:cNvSpPr/>
            <p:nvPr/>
          </p:nvSpPr>
          <p:spPr bwMode="auto">
            <a:xfrm>
              <a:off x="2461687" y="3282235"/>
              <a:ext cx="1525515" cy="444542"/>
            </a:xfrm>
            <a:prstGeom prst="roundRect">
              <a:avLst/>
            </a:prstGeom>
            <a:solidFill>
              <a:srgbClr val="29CFB1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4EA5C64-5F91-4F1E-B281-BF28B4960C7A}"/>
                </a:ext>
              </a:extLst>
            </p:cNvPr>
            <p:cNvSpPr/>
            <p:nvPr/>
          </p:nvSpPr>
          <p:spPr>
            <a:xfrm>
              <a:off x="2332692" y="3325516"/>
              <a:ext cx="1794733" cy="3322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La surveillances des odeurs</a:t>
              </a: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Pourquoi ?">
            <a:extLst>
              <a:ext uri="{FF2B5EF4-FFF2-40B4-BE49-F238E27FC236}">
                <a16:creationId xmlns:a16="http://schemas.microsoft.com/office/drawing/2014/main" id="{20E5B7C2-5B26-47F2-BC85-B5A2B3A4DFDC}"/>
              </a:ext>
            </a:extLst>
          </p:cNvPr>
          <p:cNvGrpSpPr>
            <a:grpSpLocks/>
          </p:cNvGrpSpPr>
          <p:nvPr/>
        </p:nvGrpSpPr>
        <p:grpSpPr bwMode="auto">
          <a:xfrm>
            <a:off x="8395097" y="4016538"/>
            <a:ext cx="3774586" cy="824597"/>
            <a:chOff x="4227104" y="3295516"/>
            <a:chExt cx="1794733" cy="444542"/>
          </a:xfrm>
        </p:grpSpPr>
        <p:sp>
          <p:nvSpPr>
            <p:cNvPr id="42" name="Ellipse 3">
              <a:extLst>
                <a:ext uri="{FF2B5EF4-FFF2-40B4-BE49-F238E27FC236}">
                  <a16:creationId xmlns:a16="http://schemas.microsoft.com/office/drawing/2014/main" id="{7CBE140D-F096-4EC0-A832-AFF2EC3F64CB}"/>
                </a:ext>
              </a:extLst>
            </p:cNvPr>
            <p:cNvSpPr/>
            <p:nvPr/>
          </p:nvSpPr>
          <p:spPr bwMode="auto">
            <a:xfrm>
              <a:off x="4332555" y="3295516"/>
              <a:ext cx="1582330" cy="444542"/>
            </a:xfrm>
            <a:prstGeom prst="roundRect">
              <a:avLst/>
            </a:prstGeom>
            <a:solidFill>
              <a:srgbClr val="29CFB1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3A695B4-BF56-413D-96C5-216D4B8B6373}"/>
                </a:ext>
              </a:extLst>
            </p:cNvPr>
            <p:cNvSpPr/>
            <p:nvPr/>
          </p:nvSpPr>
          <p:spPr>
            <a:xfrm>
              <a:off x="4227104" y="3317532"/>
              <a:ext cx="1794733" cy="3816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Les données publiques du site internet www.atmosud.org</a:t>
              </a: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4" name="Image 43">
            <a:extLst>
              <a:ext uri="{FF2B5EF4-FFF2-40B4-BE49-F238E27FC236}">
                <a16:creationId xmlns:a16="http://schemas.microsoft.com/office/drawing/2014/main" id="{585F930D-8F11-4CA7-8632-562393291D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6081" y="4082946"/>
            <a:ext cx="2457027" cy="1889379"/>
          </a:xfrm>
          <a:prstGeom prst="rect">
            <a:avLst/>
          </a:prstGeom>
        </p:spPr>
      </p:pic>
      <p:pic>
        <p:nvPicPr>
          <p:cNvPr id="29" name="Picture 1047">
            <a:extLst>
              <a:ext uri="{FF2B5EF4-FFF2-40B4-BE49-F238E27FC236}">
                <a16:creationId xmlns:a16="http://schemas.microsoft.com/office/drawing/2014/main" id="{3ADA408A-212A-4346-9A76-7BA22CEC9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451" y="2109320"/>
            <a:ext cx="68855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45" name="Pourquoi ?">
            <a:extLst>
              <a:ext uri="{FF2B5EF4-FFF2-40B4-BE49-F238E27FC236}">
                <a16:creationId xmlns:a16="http://schemas.microsoft.com/office/drawing/2014/main" id="{3D24D5BD-BBA4-469C-8DEE-2D6543DF18BC}"/>
              </a:ext>
            </a:extLst>
          </p:cNvPr>
          <p:cNvGrpSpPr>
            <a:grpSpLocks/>
          </p:cNvGrpSpPr>
          <p:nvPr/>
        </p:nvGrpSpPr>
        <p:grpSpPr bwMode="auto">
          <a:xfrm>
            <a:off x="8549845" y="2167269"/>
            <a:ext cx="3465946" cy="824597"/>
            <a:chOff x="5178236" y="2727513"/>
            <a:chExt cx="1701393" cy="684828"/>
          </a:xfrm>
        </p:grpSpPr>
        <p:sp>
          <p:nvSpPr>
            <p:cNvPr id="54" name="Ellipse 3">
              <a:extLst>
                <a:ext uri="{FF2B5EF4-FFF2-40B4-BE49-F238E27FC236}">
                  <a16:creationId xmlns:a16="http://schemas.microsoft.com/office/drawing/2014/main" id="{BE86927E-B88B-4E99-88D1-D979B490D8AE}"/>
                </a:ext>
              </a:extLst>
            </p:cNvPr>
            <p:cNvSpPr/>
            <p:nvPr/>
          </p:nvSpPr>
          <p:spPr bwMode="auto">
            <a:xfrm>
              <a:off x="5211141" y="2727513"/>
              <a:ext cx="1607655" cy="684828"/>
            </a:xfrm>
            <a:prstGeom prst="roundRect">
              <a:avLst/>
            </a:prstGeom>
            <a:solidFill>
              <a:srgbClr val="29CFB1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E8A0A21-328B-4F11-A3CC-3727DB5F65B6}"/>
                </a:ext>
              </a:extLst>
            </p:cNvPr>
            <p:cNvSpPr/>
            <p:nvPr/>
          </p:nvSpPr>
          <p:spPr>
            <a:xfrm>
              <a:off x="5178236" y="2792381"/>
              <a:ext cx="1701393" cy="5878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Les informations des médias, des collectivités et de l’Etat</a:t>
              </a: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id="{EFE3F538-8E76-408A-AD6E-51CE971F6DCE}"/>
              </a:ext>
            </a:extLst>
          </p:cNvPr>
          <p:cNvCxnSpPr>
            <a:cxnSpLocks/>
          </p:cNvCxnSpPr>
          <p:nvPr/>
        </p:nvCxnSpPr>
        <p:spPr bwMode="auto">
          <a:xfrm flipH="1">
            <a:off x="7876277" y="3030053"/>
            <a:ext cx="1411682" cy="139878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Espace réservé du numéro de diapositive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1280160" y="6356350"/>
            <a:ext cx="997565" cy="360363"/>
          </a:xfrm>
          <a:prstGeom prst="roundRect">
            <a:avLst>
              <a:gd name="adj" fmla="val 16667"/>
            </a:avLst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fld id="{BF06267A-BA50-4391-92CC-A74B664CEC2F}" type="slidenum">
              <a:rPr kumimoji="0" lang="fr-FR" altLang="fr-FR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AtmoSud">
            <a:extLst>
              <a:ext uri="{FF2B5EF4-FFF2-40B4-BE49-F238E27FC236}">
                <a16:creationId xmlns:a16="http://schemas.microsoft.com/office/drawing/2014/main" id="{00630ACD-EB53-41A8-89C0-256FCFA41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879" y="5674304"/>
            <a:ext cx="1489414" cy="59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lus">
            <a:hlinkClick r:id="rId12" action="ppaction://hlinksldjump"/>
            <a:extLst>
              <a:ext uri="{FF2B5EF4-FFF2-40B4-BE49-F238E27FC236}">
                <a16:creationId xmlns:a16="http://schemas.microsoft.com/office/drawing/2014/main" id="{87F6E682-3374-4615-B2F3-C709FDAC5C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560" y="3564731"/>
            <a:ext cx="4048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lus">
            <a:hlinkClick r:id="rId14" action="ppaction://hlinksldjump"/>
            <a:extLst>
              <a:ext uri="{FF2B5EF4-FFF2-40B4-BE49-F238E27FC236}">
                <a16:creationId xmlns:a16="http://schemas.microsoft.com/office/drawing/2014/main" id="{87F6E682-3374-4615-B2F3-C709FDAC5C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515" y="6155806"/>
            <a:ext cx="4048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467213" y="3420536"/>
            <a:ext cx="792205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BF65A8"/>
                </a:solidFill>
              </a:rPr>
              <a:t>Vidéo</a:t>
            </a:r>
            <a:r>
              <a:rPr lang="fr-FR" b="1" dirty="0" smtClean="0">
                <a:solidFill>
                  <a:schemeClr val="tx2"/>
                </a:solidFill>
              </a:rPr>
              <a:t> </a:t>
            </a:r>
            <a:endParaRPr lang="fr-FR" b="1" dirty="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508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Google Shape;120;p9"/>
          <p:cNvSpPr txBox="1">
            <a:spLocks/>
          </p:cNvSpPr>
          <p:nvPr/>
        </p:nvSpPr>
        <p:spPr>
          <a:xfrm>
            <a:off x="966663" y="834115"/>
            <a:ext cx="11658600" cy="635000"/>
          </a:xfrm>
          <a:prstGeom prst="rect">
            <a:avLst/>
          </a:prstGeom>
        </p:spPr>
        <p:txBody>
          <a:bodyPr lIns="0" tIns="12700" rIns="0" bIns="0" anchor="t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1270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Roboto" charset="0"/>
              <a:cs typeface="Calibri" panose="020F0502020204030204" pitchFamily="34" charset="0"/>
            </a:endParaRPr>
          </a:p>
        </p:txBody>
      </p:sp>
      <p:sp>
        <p:nvSpPr>
          <p:cNvPr id="22" name="BackgroundTitle"/>
          <p:cNvSpPr/>
          <p:nvPr/>
        </p:nvSpPr>
        <p:spPr>
          <a:xfrm>
            <a:off x="1579563" y="47625"/>
            <a:ext cx="10458450" cy="1154113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3" name="Titre 1"/>
          <p:cNvSpPr txBox="1">
            <a:spLocks/>
          </p:cNvSpPr>
          <p:nvPr/>
        </p:nvSpPr>
        <p:spPr>
          <a:xfrm>
            <a:off x="1919287" y="243387"/>
            <a:ext cx="9286547" cy="571500"/>
          </a:xfrm>
          <a:prstGeom prst="rect">
            <a:avLst/>
          </a:prstGeom>
        </p:spPr>
        <p:txBody>
          <a:bodyPr/>
          <a:lstStyle/>
          <a:p>
            <a:pPr marL="12700"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La surveillance des odeurs</a:t>
            </a:r>
          </a:p>
          <a:p>
            <a:pPr marL="12700"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b="1" dirty="0">
                <a:solidFill>
                  <a:srgbClr val="1ED1AF"/>
                </a:solidFill>
                <a:latin typeface="Calibri" panose="020F0502020204030204" pitchFamily="34" charset="0"/>
                <a:cs typeface="Arial" pitchFamily="34" charset="0"/>
              </a:rPr>
              <a:t>http://www.sro-paca.org/page/plainte.php</a:t>
            </a:r>
            <a:endParaRPr lang="fr-FR" altLang="fr-FR" sz="2400" b="1" dirty="0">
              <a:solidFill>
                <a:srgbClr val="1ED1AF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6" name="Forme libre 57">
            <a:extLst>
              <a:ext uri="{FF2B5EF4-FFF2-40B4-BE49-F238E27FC236}">
                <a16:creationId xmlns:a16="http://schemas.microsoft.com/office/drawing/2014/main" id="{437E45F3-EEF1-47C2-93A4-687EBBE5FA1E}"/>
              </a:ext>
            </a:extLst>
          </p:cNvPr>
          <p:cNvSpPr/>
          <p:nvPr/>
        </p:nvSpPr>
        <p:spPr>
          <a:xfrm>
            <a:off x="4695310" y="3470420"/>
            <a:ext cx="362495" cy="293543"/>
          </a:xfrm>
          <a:custGeom>
            <a:avLst/>
            <a:gdLst>
              <a:gd name="connsiteX0" fmla="*/ 68775 w 564971"/>
              <a:gd name="connsiteY0" fmla="*/ 0 h 431616"/>
              <a:gd name="connsiteX1" fmla="*/ 59250 w 564971"/>
              <a:gd name="connsiteY1" fmla="*/ 47625 h 431616"/>
              <a:gd name="connsiteX2" fmla="*/ 40200 w 564971"/>
              <a:gd name="connsiteY2" fmla="*/ 161925 h 431616"/>
              <a:gd name="connsiteX3" fmla="*/ 11625 w 564971"/>
              <a:gd name="connsiteY3" fmla="*/ 238125 h 431616"/>
              <a:gd name="connsiteX4" fmla="*/ 11625 w 564971"/>
              <a:gd name="connsiteY4" fmla="*/ 409575 h 431616"/>
              <a:gd name="connsiteX5" fmla="*/ 106875 w 564971"/>
              <a:gd name="connsiteY5" fmla="*/ 419100 h 431616"/>
              <a:gd name="connsiteX6" fmla="*/ 249750 w 564971"/>
              <a:gd name="connsiteY6" fmla="*/ 428625 h 431616"/>
              <a:gd name="connsiteX7" fmla="*/ 459300 w 564971"/>
              <a:gd name="connsiteY7" fmla="*/ 419100 h 431616"/>
              <a:gd name="connsiteX8" fmla="*/ 506925 w 564971"/>
              <a:gd name="connsiteY8" fmla="*/ 428625 h 431616"/>
              <a:gd name="connsiteX9" fmla="*/ 516450 w 564971"/>
              <a:gd name="connsiteY9" fmla="*/ 371475 h 431616"/>
              <a:gd name="connsiteX10" fmla="*/ 545025 w 564971"/>
              <a:gd name="connsiteY10" fmla="*/ 295275 h 431616"/>
              <a:gd name="connsiteX11" fmla="*/ 554550 w 564971"/>
              <a:gd name="connsiteY11" fmla="*/ 266700 h 431616"/>
              <a:gd name="connsiteX12" fmla="*/ 564075 w 564971"/>
              <a:gd name="connsiteY12" fmla="*/ 114300 h 43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4971" h="431616">
                <a:moveTo>
                  <a:pt x="68775" y="0"/>
                </a:moveTo>
                <a:cubicBezTo>
                  <a:pt x="65600" y="15875"/>
                  <a:pt x="61912" y="31656"/>
                  <a:pt x="59250" y="47625"/>
                </a:cubicBezTo>
                <a:cubicBezTo>
                  <a:pt x="55430" y="70543"/>
                  <a:pt x="48363" y="135396"/>
                  <a:pt x="40200" y="161925"/>
                </a:cubicBezTo>
                <a:cubicBezTo>
                  <a:pt x="32222" y="187853"/>
                  <a:pt x="21150" y="212725"/>
                  <a:pt x="11625" y="238125"/>
                </a:cubicBezTo>
                <a:cubicBezTo>
                  <a:pt x="7827" y="268511"/>
                  <a:pt x="-12519" y="385431"/>
                  <a:pt x="11625" y="409575"/>
                </a:cubicBezTo>
                <a:cubicBezTo>
                  <a:pt x="34188" y="432138"/>
                  <a:pt x="75068" y="416555"/>
                  <a:pt x="106875" y="419100"/>
                </a:cubicBezTo>
                <a:cubicBezTo>
                  <a:pt x="154454" y="422906"/>
                  <a:pt x="202125" y="425450"/>
                  <a:pt x="249750" y="428625"/>
                </a:cubicBezTo>
                <a:cubicBezTo>
                  <a:pt x="319600" y="425450"/>
                  <a:pt x="389378" y="419100"/>
                  <a:pt x="459300" y="419100"/>
                </a:cubicBezTo>
                <a:cubicBezTo>
                  <a:pt x="475489" y="419100"/>
                  <a:pt x="494488" y="438989"/>
                  <a:pt x="506925" y="428625"/>
                </a:cubicBezTo>
                <a:cubicBezTo>
                  <a:pt x="521761" y="416261"/>
                  <a:pt x="512260" y="390328"/>
                  <a:pt x="516450" y="371475"/>
                </a:cubicBezTo>
                <a:cubicBezTo>
                  <a:pt x="520381" y="353786"/>
                  <a:pt x="540980" y="306061"/>
                  <a:pt x="545025" y="295275"/>
                </a:cubicBezTo>
                <a:cubicBezTo>
                  <a:pt x="548550" y="285874"/>
                  <a:pt x="552372" y="276501"/>
                  <a:pt x="554550" y="266700"/>
                </a:cubicBezTo>
                <a:cubicBezTo>
                  <a:pt x="569295" y="200349"/>
                  <a:pt x="564075" y="192503"/>
                  <a:pt x="564075" y="114300"/>
                </a:cubicBezTo>
              </a:path>
            </a:pathLst>
          </a:custGeom>
        </p:spPr>
        <p:txBody>
          <a:bodyPr vert="horz" wrap="square" lIns="60124" tIns="30062" rIns="60124" bIns="30062" numCol="1" rtlCol="0" anchor="t" anchorCtr="0" compatLnSpc="1">
            <a:prstTxWarp prst="textNoShape">
              <a:avLst/>
            </a:prstTxWarp>
          </a:bodyPr>
          <a:lstStyle/>
          <a:p>
            <a:pPr defTabSz="601241" eaLnBrk="0" hangingPunct="0"/>
            <a:endParaRPr lang="fr-FR" sz="1575" baseline="30000">
              <a:latin typeface="Times" charset="0"/>
            </a:endParaRPr>
          </a:p>
        </p:txBody>
      </p:sp>
      <p:sp>
        <p:nvSpPr>
          <p:cNvPr id="47" name="Forme libre 59">
            <a:extLst>
              <a:ext uri="{FF2B5EF4-FFF2-40B4-BE49-F238E27FC236}">
                <a16:creationId xmlns:a16="http://schemas.microsoft.com/office/drawing/2014/main" id="{FDFCB7AE-93AA-4E36-BB20-F9CA0D45247B}"/>
              </a:ext>
            </a:extLst>
          </p:cNvPr>
          <p:cNvSpPr/>
          <p:nvPr/>
        </p:nvSpPr>
        <p:spPr>
          <a:xfrm>
            <a:off x="5821154" y="2770800"/>
            <a:ext cx="1112273" cy="343332"/>
          </a:xfrm>
          <a:custGeom>
            <a:avLst/>
            <a:gdLst>
              <a:gd name="connsiteX0" fmla="*/ 0 w 1733550"/>
              <a:gd name="connsiteY0" fmla="*/ 0 h 504825"/>
              <a:gd name="connsiteX1" fmla="*/ 200025 w 1733550"/>
              <a:gd name="connsiteY1" fmla="*/ 28575 h 504825"/>
              <a:gd name="connsiteX2" fmla="*/ 304800 w 1733550"/>
              <a:gd name="connsiteY2" fmla="*/ 47625 h 504825"/>
              <a:gd name="connsiteX3" fmla="*/ 361950 w 1733550"/>
              <a:gd name="connsiteY3" fmla="*/ 76200 h 504825"/>
              <a:gd name="connsiteX4" fmla="*/ 447675 w 1733550"/>
              <a:gd name="connsiteY4" fmla="*/ 142875 h 504825"/>
              <a:gd name="connsiteX5" fmla="*/ 476250 w 1733550"/>
              <a:gd name="connsiteY5" fmla="*/ 161925 h 504825"/>
              <a:gd name="connsiteX6" fmla="*/ 542925 w 1733550"/>
              <a:gd name="connsiteY6" fmla="*/ 200025 h 504825"/>
              <a:gd name="connsiteX7" fmla="*/ 581025 w 1733550"/>
              <a:gd name="connsiteY7" fmla="*/ 228600 h 504825"/>
              <a:gd name="connsiteX8" fmla="*/ 638175 w 1733550"/>
              <a:gd name="connsiteY8" fmla="*/ 266700 h 504825"/>
              <a:gd name="connsiteX9" fmla="*/ 695325 w 1733550"/>
              <a:gd name="connsiteY9" fmla="*/ 323850 h 504825"/>
              <a:gd name="connsiteX10" fmla="*/ 723900 w 1733550"/>
              <a:gd name="connsiteY10" fmla="*/ 352425 h 504825"/>
              <a:gd name="connsiteX11" fmla="*/ 857250 w 1733550"/>
              <a:gd name="connsiteY11" fmla="*/ 400050 h 504825"/>
              <a:gd name="connsiteX12" fmla="*/ 914400 w 1733550"/>
              <a:gd name="connsiteY12" fmla="*/ 419100 h 504825"/>
              <a:gd name="connsiteX13" fmla="*/ 1000125 w 1733550"/>
              <a:gd name="connsiteY13" fmla="*/ 438150 h 504825"/>
              <a:gd name="connsiteX14" fmla="*/ 1038225 w 1733550"/>
              <a:gd name="connsiteY14" fmla="*/ 485775 h 504825"/>
              <a:gd name="connsiteX15" fmla="*/ 1066800 w 1733550"/>
              <a:gd name="connsiteY15" fmla="*/ 495300 h 504825"/>
              <a:gd name="connsiteX16" fmla="*/ 1133475 w 1733550"/>
              <a:gd name="connsiteY16" fmla="*/ 504825 h 504825"/>
              <a:gd name="connsiteX17" fmla="*/ 1438275 w 1733550"/>
              <a:gd name="connsiteY17" fmla="*/ 495300 h 504825"/>
              <a:gd name="connsiteX18" fmla="*/ 1485900 w 1733550"/>
              <a:gd name="connsiteY18" fmla="*/ 466725 h 504825"/>
              <a:gd name="connsiteX19" fmla="*/ 1543050 w 1733550"/>
              <a:gd name="connsiteY19" fmla="*/ 457200 h 504825"/>
              <a:gd name="connsiteX20" fmla="*/ 1609725 w 1733550"/>
              <a:gd name="connsiteY20" fmla="*/ 428625 h 504825"/>
              <a:gd name="connsiteX21" fmla="*/ 1628775 w 1733550"/>
              <a:gd name="connsiteY21" fmla="*/ 400050 h 504825"/>
              <a:gd name="connsiteX22" fmla="*/ 1733550 w 1733550"/>
              <a:gd name="connsiteY22" fmla="*/ 381000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733550" h="504825">
                <a:moveTo>
                  <a:pt x="0" y="0"/>
                </a:moveTo>
                <a:cubicBezTo>
                  <a:pt x="158390" y="15839"/>
                  <a:pt x="32909" y="722"/>
                  <a:pt x="200025" y="28575"/>
                </a:cubicBezTo>
                <a:cubicBezTo>
                  <a:pt x="221768" y="32199"/>
                  <a:pt x="278676" y="37175"/>
                  <a:pt x="304800" y="47625"/>
                </a:cubicBezTo>
                <a:cubicBezTo>
                  <a:pt x="324575" y="55535"/>
                  <a:pt x="342900" y="66675"/>
                  <a:pt x="361950" y="76200"/>
                </a:cubicBezTo>
                <a:cubicBezTo>
                  <a:pt x="396287" y="127705"/>
                  <a:pt x="368628" y="95447"/>
                  <a:pt x="447675" y="142875"/>
                </a:cubicBezTo>
                <a:cubicBezTo>
                  <a:pt x="457491" y="148765"/>
                  <a:pt x="466434" y="156035"/>
                  <a:pt x="476250" y="161925"/>
                </a:cubicBezTo>
                <a:cubicBezTo>
                  <a:pt x="498200" y="175095"/>
                  <a:pt x="521329" y="186282"/>
                  <a:pt x="542925" y="200025"/>
                </a:cubicBezTo>
                <a:cubicBezTo>
                  <a:pt x="556318" y="208548"/>
                  <a:pt x="568020" y="219496"/>
                  <a:pt x="581025" y="228600"/>
                </a:cubicBezTo>
                <a:cubicBezTo>
                  <a:pt x="599782" y="241730"/>
                  <a:pt x="621986" y="250511"/>
                  <a:pt x="638175" y="266700"/>
                </a:cubicBezTo>
                <a:lnTo>
                  <a:pt x="695325" y="323850"/>
                </a:lnTo>
                <a:cubicBezTo>
                  <a:pt x="704850" y="333375"/>
                  <a:pt x="711393" y="347422"/>
                  <a:pt x="723900" y="352425"/>
                </a:cubicBezTo>
                <a:cubicBezTo>
                  <a:pt x="799491" y="382662"/>
                  <a:pt x="755305" y="366068"/>
                  <a:pt x="857250" y="400050"/>
                </a:cubicBezTo>
                <a:cubicBezTo>
                  <a:pt x="876300" y="406400"/>
                  <a:pt x="894709" y="415162"/>
                  <a:pt x="914400" y="419100"/>
                </a:cubicBezTo>
                <a:cubicBezTo>
                  <a:pt x="974862" y="431192"/>
                  <a:pt x="946319" y="424698"/>
                  <a:pt x="1000125" y="438150"/>
                </a:cubicBezTo>
                <a:cubicBezTo>
                  <a:pt x="1012825" y="454025"/>
                  <a:pt x="1022789" y="472544"/>
                  <a:pt x="1038225" y="485775"/>
                </a:cubicBezTo>
                <a:cubicBezTo>
                  <a:pt x="1045848" y="492309"/>
                  <a:pt x="1056955" y="493331"/>
                  <a:pt x="1066800" y="495300"/>
                </a:cubicBezTo>
                <a:cubicBezTo>
                  <a:pt x="1088815" y="499703"/>
                  <a:pt x="1111250" y="501650"/>
                  <a:pt x="1133475" y="504825"/>
                </a:cubicBezTo>
                <a:cubicBezTo>
                  <a:pt x="1235075" y="501650"/>
                  <a:pt x="1337214" y="506225"/>
                  <a:pt x="1438275" y="495300"/>
                </a:cubicBezTo>
                <a:cubicBezTo>
                  <a:pt x="1456681" y="493310"/>
                  <a:pt x="1468501" y="473052"/>
                  <a:pt x="1485900" y="466725"/>
                </a:cubicBezTo>
                <a:cubicBezTo>
                  <a:pt x="1504050" y="460125"/>
                  <a:pt x="1524197" y="461390"/>
                  <a:pt x="1543050" y="457200"/>
                </a:cubicBezTo>
                <a:cubicBezTo>
                  <a:pt x="1568277" y="451594"/>
                  <a:pt x="1586429" y="440273"/>
                  <a:pt x="1609725" y="428625"/>
                </a:cubicBezTo>
                <a:cubicBezTo>
                  <a:pt x="1616075" y="419100"/>
                  <a:pt x="1620680" y="408145"/>
                  <a:pt x="1628775" y="400050"/>
                </a:cubicBezTo>
                <a:cubicBezTo>
                  <a:pt x="1661914" y="366911"/>
                  <a:pt x="1682667" y="381000"/>
                  <a:pt x="1733550" y="381000"/>
                </a:cubicBezTo>
              </a:path>
            </a:pathLst>
          </a:custGeom>
        </p:spPr>
        <p:txBody>
          <a:bodyPr vert="horz" wrap="square" lIns="60124" tIns="30062" rIns="60124" bIns="30062" numCol="1" rtlCol="0" anchor="t" anchorCtr="0" compatLnSpc="1">
            <a:prstTxWarp prst="textNoShape">
              <a:avLst/>
            </a:prstTxWarp>
          </a:bodyPr>
          <a:lstStyle/>
          <a:p>
            <a:pPr defTabSz="601241" eaLnBrk="0" hangingPunct="0"/>
            <a:endParaRPr lang="fr-FR" sz="1575" baseline="30000">
              <a:latin typeface="Times" charset="0"/>
            </a:endParaRPr>
          </a:p>
        </p:txBody>
      </p:sp>
      <p:sp>
        <p:nvSpPr>
          <p:cNvPr id="48" name="Forme libre 60">
            <a:extLst>
              <a:ext uri="{FF2B5EF4-FFF2-40B4-BE49-F238E27FC236}">
                <a16:creationId xmlns:a16="http://schemas.microsoft.com/office/drawing/2014/main" id="{C1AAFF25-15FC-426C-AC0A-61900C6CDC2D}"/>
              </a:ext>
            </a:extLst>
          </p:cNvPr>
          <p:cNvSpPr/>
          <p:nvPr/>
        </p:nvSpPr>
        <p:spPr>
          <a:xfrm>
            <a:off x="5802819" y="2855014"/>
            <a:ext cx="1100051" cy="207295"/>
          </a:xfrm>
          <a:custGeom>
            <a:avLst/>
            <a:gdLst>
              <a:gd name="connsiteX0" fmla="*/ 0 w 1714500"/>
              <a:gd name="connsiteY0" fmla="*/ 0 h 304800"/>
              <a:gd name="connsiteX1" fmla="*/ 381000 w 1714500"/>
              <a:gd name="connsiteY1" fmla="*/ 19050 h 304800"/>
              <a:gd name="connsiteX2" fmla="*/ 581025 w 1714500"/>
              <a:gd name="connsiteY2" fmla="*/ 28575 h 304800"/>
              <a:gd name="connsiteX3" fmla="*/ 657225 w 1714500"/>
              <a:gd name="connsiteY3" fmla="*/ 66675 h 304800"/>
              <a:gd name="connsiteX4" fmla="*/ 704850 w 1714500"/>
              <a:gd name="connsiteY4" fmla="*/ 104775 h 304800"/>
              <a:gd name="connsiteX5" fmla="*/ 790575 w 1714500"/>
              <a:gd name="connsiteY5" fmla="*/ 142875 h 304800"/>
              <a:gd name="connsiteX6" fmla="*/ 885825 w 1714500"/>
              <a:gd name="connsiteY6" fmla="*/ 200025 h 304800"/>
              <a:gd name="connsiteX7" fmla="*/ 923925 w 1714500"/>
              <a:gd name="connsiteY7" fmla="*/ 228600 h 304800"/>
              <a:gd name="connsiteX8" fmla="*/ 981075 w 1714500"/>
              <a:gd name="connsiteY8" fmla="*/ 247650 h 304800"/>
              <a:gd name="connsiteX9" fmla="*/ 1009650 w 1714500"/>
              <a:gd name="connsiteY9" fmla="*/ 266700 h 304800"/>
              <a:gd name="connsiteX10" fmla="*/ 1047750 w 1714500"/>
              <a:gd name="connsiteY10" fmla="*/ 276225 h 304800"/>
              <a:gd name="connsiteX11" fmla="*/ 1143000 w 1714500"/>
              <a:gd name="connsiteY11" fmla="*/ 304800 h 304800"/>
              <a:gd name="connsiteX12" fmla="*/ 1390650 w 1714500"/>
              <a:gd name="connsiteY12" fmla="*/ 295275 h 304800"/>
              <a:gd name="connsiteX13" fmla="*/ 1447800 w 1714500"/>
              <a:gd name="connsiteY13" fmla="*/ 285750 h 304800"/>
              <a:gd name="connsiteX14" fmla="*/ 1524000 w 1714500"/>
              <a:gd name="connsiteY14" fmla="*/ 257175 h 304800"/>
              <a:gd name="connsiteX15" fmla="*/ 1600200 w 1714500"/>
              <a:gd name="connsiteY15" fmla="*/ 238125 h 304800"/>
              <a:gd name="connsiteX16" fmla="*/ 1714500 w 1714500"/>
              <a:gd name="connsiteY16" fmla="*/ 257175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4500" h="304800">
                <a:moveTo>
                  <a:pt x="0" y="0"/>
                </a:moveTo>
                <a:cubicBezTo>
                  <a:pt x="145743" y="87446"/>
                  <a:pt x="12363" y="19050"/>
                  <a:pt x="381000" y="19050"/>
                </a:cubicBezTo>
                <a:cubicBezTo>
                  <a:pt x="447751" y="19050"/>
                  <a:pt x="514350" y="25400"/>
                  <a:pt x="581025" y="28575"/>
                </a:cubicBezTo>
                <a:cubicBezTo>
                  <a:pt x="606425" y="41275"/>
                  <a:pt x="633040" y="51792"/>
                  <a:pt x="657225" y="66675"/>
                </a:cubicBezTo>
                <a:cubicBezTo>
                  <a:pt x="674539" y="77330"/>
                  <a:pt x="687199" y="94689"/>
                  <a:pt x="704850" y="104775"/>
                </a:cubicBezTo>
                <a:cubicBezTo>
                  <a:pt x="732000" y="120289"/>
                  <a:pt x="762000" y="130175"/>
                  <a:pt x="790575" y="142875"/>
                </a:cubicBezTo>
                <a:cubicBezTo>
                  <a:pt x="829257" y="200899"/>
                  <a:pt x="788041" y="151133"/>
                  <a:pt x="885825" y="200025"/>
                </a:cubicBezTo>
                <a:cubicBezTo>
                  <a:pt x="900024" y="207125"/>
                  <a:pt x="909726" y="221500"/>
                  <a:pt x="923925" y="228600"/>
                </a:cubicBezTo>
                <a:cubicBezTo>
                  <a:pt x="941886" y="237580"/>
                  <a:pt x="962725" y="239495"/>
                  <a:pt x="981075" y="247650"/>
                </a:cubicBezTo>
                <a:cubicBezTo>
                  <a:pt x="991536" y="252299"/>
                  <a:pt x="999128" y="262191"/>
                  <a:pt x="1009650" y="266700"/>
                </a:cubicBezTo>
                <a:cubicBezTo>
                  <a:pt x="1021682" y="271857"/>
                  <a:pt x="1035120" y="272781"/>
                  <a:pt x="1047750" y="276225"/>
                </a:cubicBezTo>
                <a:cubicBezTo>
                  <a:pt x="1107723" y="292581"/>
                  <a:pt x="1099601" y="290334"/>
                  <a:pt x="1143000" y="304800"/>
                </a:cubicBezTo>
                <a:cubicBezTo>
                  <a:pt x="1225550" y="301625"/>
                  <a:pt x="1308200" y="300428"/>
                  <a:pt x="1390650" y="295275"/>
                </a:cubicBezTo>
                <a:cubicBezTo>
                  <a:pt x="1409925" y="294070"/>
                  <a:pt x="1429168" y="290832"/>
                  <a:pt x="1447800" y="285750"/>
                </a:cubicBezTo>
                <a:cubicBezTo>
                  <a:pt x="1543943" y="259529"/>
                  <a:pt x="1456188" y="274128"/>
                  <a:pt x="1524000" y="257175"/>
                </a:cubicBezTo>
                <a:lnTo>
                  <a:pt x="1600200" y="238125"/>
                </a:lnTo>
                <a:cubicBezTo>
                  <a:pt x="1709447" y="248057"/>
                  <a:pt x="1680177" y="222852"/>
                  <a:pt x="1714500" y="257175"/>
                </a:cubicBezTo>
              </a:path>
            </a:pathLst>
          </a:custGeom>
        </p:spPr>
        <p:txBody>
          <a:bodyPr vert="horz" wrap="square" lIns="60124" tIns="30062" rIns="60124" bIns="30062" numCol="1" rtlCol="0" anchor="t" anchorCtr="0" compatLnSpc="1">
            <a:prstTxWarp prst="textNoShape">
              <a:avLst/>
            </a:prstTxWarp>
          </a:bodyPr>
          <a:lstStyle/>
          <a:p>
            <a:pPr defTabSz="601241" eaLnBrk="0" hangingPunct="0"/>
            <a:endParaRPr lang="fr-FR" sz="1575" baseline="30000">
              <a:latin typeface="Times" charset="0"/>
            </a:endParaRPr>
          </a:p>
        </p:txBody>
      </p:sp>
      <p:sp>
        <p:nvSpPr>
          <p:cNvPr id="49" name="Forme libre 61">
            <a:extLst>
              <a:ext uri="{FF2B5EF4-FFF2-40B4-BE49-F238E27FC236}">
                <a16:creationId xmlns:a16="http://schemas.microsoft.com/office/drawing/2014/main" id="{DF18C413-2B64-4A8F-AFB1-688936B0E4D4}"/>
              </a:ext>
            </a:extLst>
          </p:cNvPr>
          <p:cNvSpPr/>
          <p:nvPr/>
        </p:nvSpPr>
        <p:spPr>
          <a:xfrm>
            <a:off x="5833377" y="2971618"/>
            <a:ext cx="1069493" cy="155471"/>
          </a:xfrm>
          <a:custGeom>
            <a:avLst/>
            <a:gdLst>
              <a:gd name="connsiteX0" fmla="*/ 0 w 1666875"/>
              <a:gd name="connsiteY0" fmla="*/ 0 h 228600"/>
              <a:gd name="connsiteX1" fmla="*/ 85725 w 1666875"/>
              <a:gd name="connsiteY1" fmla="*/ 19050 h 228600"/>
              <a:gd name="connsiteX2" fmla="*/ 161925 w 1666875"/>
              <a:gd name="connsiteY2" fmla="*/ 38100 h 228600"/>
              <a:gd name="connsiteX3" fmla="*/ 352425 w 1666875"/>
              <a:gd name="connsiteY3" fmla="*/ 28575 h 228600"/>
              <a:gd name="connsiteX4" fmla="*/ 485775 w 1666875"/>
              <a:gd name="connsiteY4" fmla="*/ 57150 h 228600"/>
              <a:gd name="connsiteX5" fmla="*/ 523875 w 1666875"/>
              <a:gd name="connsiteY5" fmla="*/ 66675 h 228600"/>
              <a:gd name="connsiteX6" fmla="*/ 619125 w 1666875"/>
              <a:gd name="connsiteY6" fmla="*/ 114300 h 228600"/>
              <a:gd name="connsiteX7" fmla="*/ 685800 w 1666875"/>
              <a:gd name="connsiteY7" fmla="*/ 152400 h 228600"/>
              <a:gd name="connsiteX8" fmla="*/ 714375 w 1666875"/>
              <a:gd name="connsiteY8" fmla="*/ 180975 h 228600"/>
              <a:gd name="connsiteX9" fmla="*/ 733425 w 1666875"/>
              <a:gd name="connsiteY9" fmla="*/ 219075 h 228600"/>
              <a:gd name="connsiteX10" fmla="*/ 762000 w 1666875"/>
              <a:gd name="connsiteY10" fmla="*/ 228600 h 228600"/>
              <a:gd name="connsiteX11" fmla="*/ 1019175 w 1666875"/>
              <a:gd name="connsiteY11" fmla="*/ 219075 h 228600"/>
              <a:gd name="connsiteX12" fmla="*/ 1181100 w 1666875"/>
              <a:gd name="connsiteY12" fmla="*/ 200025 h 228600"/>
              <a:gd name="connsiteX13" fmla="*/ 1209675 w 1666875"/>
              <a:gd name="connsiteY13" fmla="*/ 190500 h 228600"/>
              <a:gd name="connsiteX14" fmla="*/ 1381125 w 1666875"/>
              <a:gd name="connsiteY14" fmla="*/ 180975 h 228600"/>
              <a:gd name="connsiteX15" fmla="*/ 1666875 w 1666875"/>
              <a:gd name="connsiteY15" fmla="*/ 17145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66875" h="228600">
                <a:moveTo>
                  <a:pt x="0" y="0"/>
                </a:moveTo>
                <a:lnTo>
                  <a:pt x="85725" y="19050"/>
                </a:lnTo>
                <a:cubicBezTo>
                  <a:pt x="111211" y="25047"/>
                  <a:pt x="135760" y="37166"/>
                  <a:pt x="161925" y="38100"/>
                </a:cubicBezTo>
                <a:cubicBezTo>
                  <a:pt x="225464" y="40369"/>
                  <a:pt x="288925" y="31750"/>
                  <a:pt x="352425" y="28575"/>
                </a:cubicBezTo>
                <a:cubicBezTo>
                  <a:pt x="567953" y="67762"/>
                  <a:pt x="394992" y="31212"/>
                  <a:pt x="485775" y="57150"/>
                </a:cubicBezTo>
                <a:cubicBezTo>
                  <a:pt x="498362" y="60746"/>
                  <a:pt x="511843" y="61518"/>
                  <a:pt x="523875" y="66675"/>
                </a:cubicBezTo>
                <a:cubicBezTo>
                  <a:pt x="556502" y="80658"/>
                  <a:pt x="590727" y="93001"/>
                  <a:pt x="619125" y="114300"/>
                </a:cubicBezTo>
                <a:cubicBezTo>
                  <a:pt x="665257" y="148899"/>
                  <a:pt x="642165" y="137855"/>
                  <a:pt x="685800" y="152400"/>
                </a:cubicBezTo>
                <a:cubicBezTo>
                  <a:pt x="695325" y="161925"/>
                  <a:pt x="706545" y="170014"/>
                  <a:pt x="714375" y="180975"/>
                </a:cubicBezTo>
                <a:cubicBezTo>
                  <a:pt x="722628" y="192529"/>
                  <a:pt x="723385" y="209035"/>
                  <a:pt x="733425" y="219075"/>
                </a:cubicBezTo>
                <a:cubicBezTo>
                  <a:pt x="740525" y="226175"/>
                  <a:pt x="752475" y="225425"/>
                  <a:pt x="762000" y="228600"/>
                </a:cubicBezTo>
                <a:lnTo>
                  <a:pt x="1019175" y="219075"/>
                </a:lnTo>
                <a:cubicBezTo>
                  <a:pt x="1060622" y="216894"/>
                  <a:pt x="1134825" y="210308"/>
                  <a:pt x="1181100" y="200025"/>
                </a:cubicBezTo>
                <a:cubicBezTo>
                  <a:pt x="1190901" y="197847"/>
                  <a:pt x="1199680" y="191452"/>
                  <a:pt x="1209675" y="190500"/>
                </a:cubicBezTo>
                <a:cubicBezTo>
                  <a:pt x="1266655" y="185073"/>
                  <a:pt x="1323992" y="184438"/>
                  <a:pt x="1381125" y="180975"/>
                </a:cubicBezTo>
                <a:cubicBezTo>
                  <a:pt x="1590559" y="168282"/>
                  <a:pt x="1457272" y="171450"/>
                  <a:pt x="1666875" y="171450"/>
                </a:cubicBezTo>
              </a:path>
            </a:pathLst>
          </a:custGeom>
        </p:spPr>
        <p:txBody>
          <a:bodyPr vert="horz" wrap="square" lIns="60124" tIns="30062" rIns="60124" bIns="30062" numCol="1" rtlCol="0" anchor="t" anchorCtr="0" compatLnSpc="1">
            <a:prstTxWarp prst="textNoShape">
              <a:avLst/>
            </a:prstTxWarp>
          </a:bodyPr>
          <a:lstStyle/>
          <a:p>
            <a:pPr defTabSz="601241" eaLnBrk="0" hangingPunct="0"/>
            <a:endParaRPr lang="fr-FR" sz="1575" baseline="30000">
              <a:latin typeface="Times" charset="0"/>
            </a:endParaRPr>
          </a:p>
        </p:txBody>
      </p:sp>
      <p:sp>
        <p:nvSpPr>
          <p:cNvPr id="11" name="Espace réservé du numéro de diapositive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1280160" y="6356350"/>
            <a:ext cx="997565" cy="360363"/>
          </a:xfrm>
          <a:prstGeom prst="roundRect">
            <a:avLst>
              <a:gd name="adj" fmla="val 16667"/>
            </a:avLst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fld id="{BF06267A-BA50-4391-92CC-A74B664CEC2F}" type="slidenum">
              <a:rPr kumimoji="0" lang="fr-FR" altLang="fr-FR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473" y="1272186"/>
            <a:ext cx="8106176" cy="5147310"/>
          </a:xfrm>
          <a:prstGeom prst="rect">
            <a:avLst/>
          </a:prstGeom>
        </p:spPr>
      </p:pic>
      <p:pic>
        <p:nvPicPr>
          <p:cNvPr id="51" name="Picture 33">
            <a:hlinkClick r:id="rId5" action="ppaction://hlinksldjump"/>
          </p:cNvPr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000" y="5512526"/>
            <a:ext cx="972000" cy="80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571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Google Shape;120;p9"/>
          <p:cNvSpPr txBox="1">
            <a:spLocks/>
          </p:cNvSpPr>
          <p:nvPr/>
        </p:nvSpPr>
        <p:spPr>
          <a:xfrm>
            <a:off x="966663" y="834115"/>
            <a:ext cx="11658600" cy="635000"/>
          </a:xfrm>
          <a:prstGeom prst="rect">
            <a:avLst/>
          </a:prstGeom>
        </p:spPr>
        <p:txBody>
          <a:bodyPr lIns="0" tIns="12700" rIns="0" bIns="0" anchor="t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1270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Roboto" charset="0"/>
              <a:cs typeface="Calibri" panose="020F0502020204030204" pitchFamily="34" charset="0"/>
            </a:endParaRPr>
          </a:p>
        </p:txBody>
      </p:sp>
      <p:sp>
        <p:nvSpPr>
          <p:cNvPr id="22" name="BackgroundTitle"/>
          <p:cNvSpPr/>
          <p:nvPr/>
        </p:nvSpPr>
        <p:spPr>
          <a:xfrm>
            <a:off x="1579563" y="47625"/>
            <a:ext cx="10458450" cy="1154113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3" name="Titre 1"/>
          <p:cNvSpPr txBox="1">
            <a:spLocks/>
          </p:cNvSpPr>
          <p:nvPr/>
        </p:nvSpPr>
        <p:spPr>
          <a:xfrm>
            <a:off x="1919288" y="352382"/>
            <a:ext cx="9286547" cy="571500"/>
          </a:xfrm>
          <a:prstGeom prst="rect">
            <a:avLst/>
          </a:prstGeom>
        </p:spPr>
        <p:txBody>
          <a:bodyPr/>
          <a:lstStyle/>
          <a:p>
            <a:pPr marL="12700"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La surveillance des pollutions</a:t>
            </a:r>
            <a:endParaRPr lang="fr-FR" altLang="fr-FR" sz="3200" b="1" dirty="0">
              <a:solidFill>
                <a:schemeClr val="bg1"/>
              </a:solidFill>
              <a:ea typeface="Roboto" charset="0"/>
              <a:cs typeface="Calibri" panose="020F0502020204030204" pitchFamily="34" charset="0"/>
            </a:endParaRPr>
          </a:p>
        </p:txBody>
      </p:sp>
      <p:sp>
        <p:nvSpPr>
          <p:cNvPr id="46" name="Forme libre 57">
            <a:extLst>
              <a:ext uri="{FF2B5EF4-FFF2-40B4-BE49-F238E27FC236}">
                <a16:creationId xmlns:a16="http://schemas.microsoft.com/office/drawing/2014/main" id="{437E45F3-EEF1-47C2-93A4-687EBBE5FA1E}"/>
              </a:ext>
            </a:extLst>
          </p:cNvPr>
          <p:cNvSpPr/>
          <p:nvPr/>
        </p:nvSpPr>
        <p:spPr>
          <a:xfrm>
            <a:off x="4695310" y="3470420"/>
            <a:ext cx="362495" cy="293543"/>
          </a:xfrm>
          <a:custGeom>
            <a:avLst/>
            <a:gdLst>
              <a:gd name="connsiteX0" fmla="*/ 68775 w 564971"/>
              <a:gd name="connsiteY0" fmla="*/ 0 h 431616"/>
              <a:gd name="connsiteX1" fmla="*/ 59250 w 564971"/>
              <a:gd name="connsiteY1" fmla="*/ 47625 h 431616"/>
              <a:gd name="connsiteX2" fmla="*/ 40200 w 564971"/>
              <a:gd name="connsiteY2" fmla="*/ 161925 h 431616"/>
              <a:gd name="connsiteX3" fmla="*/ 11625 w 564971"/>
              <a:gd name="connsiteY3" fmla="*/ 238125 h 431616"/>
              <a:gd name="connsiteX4" fmla="*/ 11625 w 564971"/>
              <a:gd name="connsiteY4" fmla="*/ 409575 h 431616"/>
              <a:gd name="connsiteX5" fmla="*/ 106875 w 564971"/>
              <a:gd name="connsiteY5" fmla="*/ 419100 h 431616"/>
              <a:gd name="connsiteX6" fmla="*/ 249750 w 564971"/>
              <a:gd name="connsiteY6" fmla="*/ 428625 h 431616"/>
              <a:gd name="connsiteX7" fmla="*/ 459300 w 564971"/>
              <a:gd name="connsiteY7" fmla="*/ 419100 h 431616"/>
              <a:gd name="connsiteX8" fmla="*/ 506925 w 564971"/>
              <a:gd name="connsiteY8" fmla="*/ 428625 h 431616"/>
              <a:gd name="connsiteX9" fmla="*/ 516450 w 564971"/>
              <a:gd name="connsiteY9" fmla="*/ 371475 h 431616"/>
              <a:gd name="connsiteX10" fmla="*/ 545025 w 564971"/>
              <a:gd name="connsiteY10" fmla="*/ 295275 h 431616"/>
              <a:gd name="connsiteX11" fmla="*/ 554550 w 564971"/>
              <a:gd name="connsiteY11" fmla="*/ 266700 h 431616"/>
              <a:gd name="connsiteX12" fmla="*/ 564075 w 564971"/>
              <a:gd name="connsiteY12" fmla="*/ 114300 h 43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4971" h="431616">
                <a:moveTo>
                  <a:pt x="68775" y="0"/>
                </a:moveTo>
                <a:cubicBezTo>
                  <a:pt x="65600" y="15875"/>
                  <a:pt x="61912" y="31656"/>
                  <a:pt x="59250" y="47625"/>
                </a:cubicBezTo>
                <a:cubicBezTo>
                  <a:pt x="55430" y="70543"/>
                  <a:pt x="48363" y="135396"/>
                  <a:pt x="40200" y="161925"/>
                </a:cubicBezTo>
                <a:cubicBezTo>
                  <a:pt x="32222" y="187853"/>
                  <a:pt x="21150" y="212725"/>
                  <a:pt x="11625" y="238125"/>
                </a:cubicBezTo>
                <a:cubicBezTo>
                  <a:pt x="7827" y="268511"/>
                  <a:pt x="-12519" y="385431"/>
                  <a:pt x="11625" y="409575"/>
                </a:cubicBezTo>
                <a:cubicBezTo>
                  <a:pt x="34188" y="432138"/>
                  <a:pt x="75068" y="416555"/>
                  <a:pt x="106875" y="419100"/>
                </a:cubicBezTo>
                <a:cubicBezTo>
                  <a:pt x="154454" y="422906"/>
                  <a:pt x="202125" y="425450"/>
                  <a:pt x="249750" y="428625"/>
                </a:cubicBezTo>
                <a:cubicBezTo>
                  <a:pt x="319600" y="425450"/>
                  <a:pt x="389378" y="419100"/>
                  <a:pt x="459300" y="419100"/>
                </a:cubicBezTo>
                <a:cubicBezTo>
                  <a:pt x="475489" y="419100"/>
                  <a:pt x="494488" y="438989"/>
                  <a:pt x="506925" y="428625"/>
                </a:cubicBezTo>
                <a:cubicBezTo>
                  <a:pt x="521761" y="416261"/>
                  <a:pt x="512260" y="390328"/>
                  <a:pt x="516450" y="371475"/>
                </a:cubicBezTo>
                <a:cubicBezTo>
                  <a:pt x="520381" y="353786"/>
                  <a:pt x="540980" y="306061"/>
                  <a:pt x="545025" y="295275"/>
                </a:cubicBezTo>
                <a:cubicBezTo>
                  <a:pt x="548550" y="285874"/>
                  <a:pt x="552372" y="276501"/>
                  <a:pt x="554550" y="266700"/>
                </a:cubicBezTo>
                <a:cubicBezTo>
                  <a:pt x="569295" y="200349"/>
                  <a:pt x="564075" y="192503"/>
                  <a:pt x="564075" y="114300"/>
                </a:cubicBezTo>
              </a:path>
            </a:pathLst>
          </a:custGeom>
        </p:spPr>
        <p:txBody>
          <a:bodyPr vert="horz" wrap="square" lIns="60124" tIns="30062" rIns="60124" bIns="30062" numCol="1" rtlCol="0" anchor="t" anchorCtr="0" compatLnSpc="1">
            <a:prstTxWarp prst="textNoShape">
              <a:avLst/>
            </a:prstTxWarp>
          </a:bodyPr>
          <a:lstStyle/>
          <a:p>
            <a:pPr defTabSz="601241" eaLnBrk="0" hangingPunct="0"/>
            <a:endParaRPr lang="fr-FR" sz="1575" baseline="30000">
              <a:latin typeface="Times" charset="0"/>
            </a:endParaRPr>
          </a:p>
        </p:txBody>
      </p:sp>
      <p:sp>
        <p:nvSpPr>
          <p:cNvPr id="47" name="Forme libre 59">
            <a:extLst>
              <a:ext uri="{FF2B5EF4-FFF2-40B4-BE49-F238E27FC236}">
                <a16:creationId xmlns:a16="http://schemas.microsoft.com/office/drawing/2014/main" id="{FDFCB7AE-93AA-4E36-BB20-F9CA0D45247B}"/>
              </a:ext>
            </a:extLst>
          </p:cNvPr>
          <p:cNvSpPr/>
          <p:nvPr/>
        </p:nvSpPr>
        <p:spPr>
          <a:xfrm>
            <a:off x="5821154" y="2770800"/>
            <a:ext cx="1112273" cy="343332"/>
          </a:xfrm>
          <a:custGeom>
            <a:avLst/>
            <a:gdLst>
              <a:gd name="connsiteX0" fmla="*/ 0 w 1733550"/>
              <a:gd name="connsiteY0" fmla="*/ 0 h 504825"/>
              <a:gd name="connsiteX1" fmla="*/ 200025 w 1733550"/>
              <a:gd name="connsiteY1" fmla="*/ 28575 h 504825"/>
              <a:gd name="connsiteX2" fmla="*/ 304800 w 1733550"/>
              <a:gd name="connsiteY2" fmla="*/ 47625 h 504825"/>
              <a:gd name="connsiteX3" fmla="*/ 361950 w 1733550"/>
              <a:gd name="connsiteY3" fmla="*/ 76200 h 504825"/>
              <a:gd name="connsiteX4" fmla="*/ 447675 w 1733550"/>
              <a:gd name="connsiteY4" fmla="*/ 142875 h 504825"/>
              <a:gd name="connsiteX5" fmla="*/ 476250 w 1733550"/>
              <a:gd name="connsiteY5" fmla="*/ 161925 h 504825"/>
              <a:gd name="connsiteX6" fmla="*/ 542925 w 1733550"/>
              <a:gd name="connsiteY6" fmla="*/ 200025 h 504825"/>
              <a:gd name="connsiteX7" fmla="*/ 581025 w 1733550"/>
              <a:gd name="connsiteY7" fmla="*/ 228600 h 504825"/>
              <a:gd name="connsiteX8" fmla="*/ 638175 w 1733550"/>
              <a:gd name="connsiteY8" fmla="*/ 266700 h 504825"/>
              <a:gd name="connsiteX9" fmla="*/ 695325 w 1733550"/>
              <a:gd name="connsiteY9" fmla="*/ 323850 h 504825"/>
              <a:gd name="connsiteX10" fmla="*/ 723900 w 1733550"/>
              <a:gd name="connsiteY10" fmla="*/ 352425 h 504825"/>
              <a:gd name="connsiteX11" fmla="*/ 857250 w 1733550"/>
              <a:gd name="connsiteY11" fmla="*/ 400050 h 504825"/>
              <a:gd name="connsiteX12" fmla="*/ 914400 w 1733550"/>
              <a:gd name="connsiteY12" fmla="*/ 419100 h 504825"/>
              <a:gd name="connsiteX13" fmla="*/ 1000125 w 1733550"/>
              <a:gd name="connsiteY13" fmla="*/ 438150 h 504825"/>
              <a:gd name="connsiteX14" fmla="*/ 1038225 w 1733550"/>
              <a:gd name="connsiteY14" fmla="*/ 485775 h 504825"/>
              <a:gd name="connsiteX15" fmla="*/ 1066800 w 1733550"/>
              <a:gd name="connsiteY15" fmla="*/ 495300 h 504825"/>
              <a:gd name="connsiteX16" fmla="*/ 1133475 w 1733550"/>
              <a:gd name="connsiteY16" fmla="*/ 504825 h 504825"/>
              <a:gd name="connsiteX17" fmla="*/ 1438275 w 1733550"/>
              <a:gd name="connsiteY17" fmla="*/ 495300 h 504825"/>
              <a:gd name="connsiteX18" fmla="*/ 1485900 w 1733550"/>
              <a:gd name="connsiteY18" fmla="*/ 466725 h 504825"/>
              <a:gd name="connsiteX19" fmla="*/ 1543050 w 1733550"/>
              <a:gd name="connsiteY19" fmla="*/ 457200 h 504825"/>
              <a:gd name="connsiteX20" fmla="*/ 1609725 w 1733550"/>
              <a:gd name="connsiteY20" fmla="*/ 428625 h 504825"/>
              <a:gd name="connsiteX21" fmla="*/ 1628775 w 1733550"/>
              <a:gd name="connsiteY21" fmla="*/ 400050 h 504825"/>
              <a:gd name="connsiteX22" fmla="*/ 1733550 w 1733550"/>
              <a:gd name="connsiteY22" fmla="*/ 381000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733550" h="504825">
                <a:moveTo>
                  <a:pt x="0" y="0"/>
                </a:moveTo>
                <a:cubicBezTo>
                  <a:pt x="158390" y="15839"/>
                  <a:pt x="32909" y="722"/>
                  <a:pt x="200025" y="28575"/>
                </a:cubicBezTo>
                <a:cubicBezTo>
                  <a:pt x="221768" y="32199"/>
                  <a:pt x="278676" y="37175"/>
                  <a:pt x="304800" y="47625"/>
                </a:cubicBezTo>
                <a:cubicBezTo>
                  <a:pt x="324575" y="55535"/>
                  <a:pt x="342900" y="66675"/>
                  <a:pt x="361950" y="76200"/>
                </a:cubicBezTo>
                <a:cubicBezTo>
                  <a:pt x="396287" y="127705"/>
                  <a:pt x="368628" y="95447"/>
                  <a:pt x="447675" y="142875"/>
                </a:cubicBezTo>
                <a:cubicBezTo>
                  <a:pt x="457491" y="148765"/>
                  <a:pt x="466434" y="156035"/>
                  <a:pt x="476250" y="161925"/>
                </a:cubicBezTo>
                <a:cubicBezTo>
                  <a:pt x="498200" y="175095"/>
                  <a:pt x="521329" y="186282"/>
                  <a:pt x="542925" y="200025"/>
                </a:cubicBezTo>
                <a:cubicBezTo>
                  <a:pt x="556318" y="208548"/>
                  <a:pt x="568020" y="219496"/>
                  <a:pt x="581025" y="228600"/>
                </a:cubicBezTo>
                <a:cubicBezTo>
                  <a:pt x="599782" y="241730"/>
                  <a:pt x="621986" y="250511"/>
                  <a:pt x="638175" y="266700"/>
                </a:cubicBezTo>
                <a:lnTo>
                  <a:pt x="695325" y="323850"/>
                </a:lnTo>
                <a:cubicBezTo>
                  <a:pt x="704850" y="333375"/>
                  <a:pt x="711393" y="347422"/>
                  <a:pt x="723900" y="352425"/>
                </a:cubicBezTo>
                <a:cubicBezTo>
                  <a:pt x="799491" y="382662"/>
                  <a:pt x="755305" y="366068"/>
                  <a:pt x="857250" y="400050"/>
                </a:cubicBezTo>
                <a:cubicBezTo>
                  <a:pt x="876300" y="406400"/>
                  <a:pt x="894709" y="415162"/>
                  <a:pt x="914400" y="419100"/>
                </a:cubicBezTo>
                <a:cubicBezTo>
                  <a:pt x="974862" y="431192"/>
                  <a:pt x="946319" y="424698"/>
                  <a:pt x="1000125" y="438150"/>
                </a:cubicBezTo>
                <a:cubicBezTo>
                  <a:pt x="1012825" y="454025"/>
                  <a:pt x="1022789" y="472544"/>
                  <a:pt x="1038225" y="485775"/>
                </a:cubicBezTo>
                <a:cubicBezTo>
                  <a:pt x="1045848" y="492309"/>
                  <a:pt x="1056955" y="493331"/>
                  <a:pt x="1066800" y="495300"/>
                </a:cubicBezTo>
                <a:cubicBezTo>
                  <a:pt x="1088815" y="499703"/>
                  <a:pt x="1111250" y="501650"/>
                  <a:pt x="1133475" y="504825"/>
                </a:cubicBezTo>
                <a:cubicBezTo>
                  <a:pt x="1235075" y="501650"/>
                  <a:pt x="1337214" y="506225"/>
                  <a:pt x="1438275" y="495300"/>
                </a:cubicBezTo>
                <a:cubicBezTo>
                  <a:pt x="1456681" y="493310"/>
                  <a:pt x="1468501" y="473052"/>
                  <a:pt x="1485900" y="466725"/>
                </a:cubicBezTo>
                <a:cubicBezTo>
                  <a:pt x="1504050" y="460125"/>
                  <a:pt x="1524197" y="461390"/>
                  <a:pt x="1543050" y="457200"/>
                </a:cubicBezTo>
                <a:cubicBezTo>
                  <a:pt x="1568277" y="451594"/>
                  <a:pt x="1586429" y="440273"/>
                  <a:pt x="1609725" y="428625"/>
                </a:cubicBezTo>
                <a:cubicBezTo>
                  <a:pt x="1616075" y="419100"/>
                  <a:pt x="1620680" y="408145"/>
                  <a:pt x="1628775" y="400050"/>
                </a:cubicBezTo>
                <a:cubicBezTo>
                  <a:pt x="1661914" y="366911"/>
                  <a:pt x="1682667" y="381000"/>
                  <a:pt x="1733550" y="381000"/>
                </a:cubicBezTo>
              </a:path>
            </a:pathLst>
          </a:custGeom>
        </p:spPr>
        <p:txBody>
          <a:bodyPr vert="horz" wrap="square" lIns="60124" tIns="30062" rIns="60124" bIns="30062" numCol="1" rtlCol="0" anchor="t" anchorCtr="0" compatLnSpc="1">
            <a:prstTxWarp prst="textNoShape">
              <a:avLst/>
            </a:prstTxWarp>
          </a:bodyPr>
          <a:lstStyle/>
          <a:p>
            <a:pPr defTabSz="601241" eaLnBrk="0" hangingPunct="0"/>
            <a:endParaRPr lang="fr-FR" sz="1575" baseline="30000">
              <a:latin typeface="Times" charset="0"/>
            </a:endParaRPr>
          </a:p>
        </p:txBody>
      </p:sp>
      <p:sp>
        <p:nvSpPr>
          <p:cNvPr id="48" name="Forme libre 60">
            <a:extLst>
              <a:ext uri="{FF2B5EF4-FFF2-40B4-BE49-F238E27FC236}">
                <a16:creationId xmlns:a16="http://schemas.microsoft.com/office/drawing/2014/main" id="{C1AAFF25-15FC-426C-AC0A-61900C6CDC2D}"/>
              </a:ext>
            </a:extLst>
          </p:cNvPr>
          <p:cNvSpPr/>
          <p:nvPr/>
        </p:nvSpPr>
        <p:spPr>
          <a:xfrm>
            <a:off x="5802819" y="2855014"/>
            <a:ext cx="1100051" cy="207295"/>
          </a:xfrm>
          <a:custGeom>
            <a:avLst/>
            <a:gdLst>
              <a:gd name="connsiteX0" fmla="*/ 0 w 1714500"/>
              <a:gd name="connsiteY0" fmla="*/ 0 h 304800"/>
              <a:gd name="connsiteX1" fmla="*/ 381000 w 1714500"/>
              <a:gd name="connsiteY1" fmla="*/ 19050 h 304800"/>
              <a:gd name="connsiteX2" fmla="*/ 581025 w 1714500"/>
              <a:gd name="connsiteY2" fmla="*/ 28575 h 304800"/>
              <a:gd name="connsiteX3" fmla="*/ 657225 w 1714500"/>
              <a:gd name="connsiteY3" fmla="*/ 66675 h 304800"/>
              <a:gd name="connsiteX4" fmla="*/ 704850 w 1714500"/>
              <a:gd name="connsiteY4" fmla="*/ 104775 h 304800"/>
              <a:gd name="connsiteX5" fmla="*/ 790575 w 1714500"/>
              <a:gd name="connsiteY5" fmla="*/ 142875 h 304800"/>
              <a:gd name="connsiteX6" fmla="*/ 885825 w 1714500"/>
              <a:gd name="connsiteY6" fmla="*/ 200025 h 304800"/>
              <a:gd name="connsiteX7" fmla="*/ 923925 w 1714500"/>
              <a:gd name="connsiteY7" fmla="*/ 228600 h 304800"/>
              <a:gd name="connsiteX8" fmla="*/ 981075 w 1714500"/>
              <a:gd name="connsiteY8" fmla="*/ 247650 h 304800"/>
              <a:gd name="connsiteX9" fmla="*/ 1009650 w 1714500"/>
              <a:gd name="connsiteY9" fmla="*/ 266700 h 304800"/>
              <a:gd name="connsiteX10" fmla="*/ 1047750 w 1714500"/>
              <a:gd name="connsiteY10" fmla="*/ 276225 h 304800"/>
              <a:gd name="connsiteX11" fmla="*/ 1143000 w 1714500"/>
              <a:gd name="connsiteY11" fmla="*/ 304800 h 304800"/>
              <a:gd name="connsiteX12" fmla="*/ 1390650 w 1714500"/>
              <a:gd name="connsiteY12" fmla="*/ 295275 h 304800"/>
              <a:gd name="connsiteX13" fmla="*/ 1447800 w 1714500"/>
              <a:gd name="connsiteY13" fmla="*/ 285750 h 304800"/>
              <a:gd name="connsiteX14" fmla="*/ 1524000 w 1714500"/>
              <a:gd name="connsiteY14" fmla="*/ 257175 h 304800"/>
              <a:gd name="connsiteX15" fmla="*/ 1600200 w 1714500"/>
              <a:gd name="connsiteY15" fmla="*/ 238125 h 304800"/>
              <a:gd name="connsiteX16" fmla="*/ 1714500 w 1714500"/>
              <a:gd name="connsiteY16" fmla="*/ 257175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4500" h="304800">
                <a:moveTo>
                  <a:pt x="0" y="0"/>
                </a:moveTo>
                <a:cubicBezTo>
                  <a:pt x="145743" y="87446"/>
                  <a:pt x="12363" y="19050"/>
                  <a:pt x="381000" y="19050"/>
                </a:cubicBezTo>
                <a:cubicBezTo>
                  <a:pt x="447751" y="19050"/>
                  <a:pt x="514350" y="25400"/>
                  <a:pt x="581025" y="28575"/>
                </a:cubicBezTo>
                <a:cubicBezTo>
                  <a:pt x="606425" y="41275"/>
                  <a:pt x="633040" y="51792"/>
                  <a:pt x="657225" y="66675"/>
                </a:cubicBezTo>
                <a:cubicBezTo>
                  <a:pt x="674539" y="77330"/>
                  <a:pt x="687199" y="94689"/>
                  <a:pt x="704850" y="104775"/>
                </a:cubicBezTo>
                <a:cubicBezTo>
                  <a:pt x="732000" y="120289"/>
                  <a:pt x="762000" y="130175"/>
                  <a:pt x="790575" y="142875"/>
                </a:cubicBezTo>
                <a:cubicBezTo>
                  <a:pt x="829257" y="200899"/>
                  <a:pt x="788041" y="151133"/>
                  <a:pt x="885825" y="200025"/>
                </a:cubicBezTo>
                <a:cubicBezTo>
                  <a:pt x="900024" y="207125"/>
                  <a:pt x="909726" y="221500"/>
                  <a:pt x="923925" y="228600"/>
                </a:cubicBezTo>
                <a:cubicBezTo>
                  <a:pt x="941886" y="237580"/>
                  <a:pt x="962725" y="239495"/>
                  <a:pt x="981075" y="247650"/>
                </a:cubicBezTo>
                <a:cubicBezTo>
                  <a:pt x="991536" y="252299"/>
                  <a:pt x="999128" y="262191"/>
                  <a:pt x="1009650" y="266700"/>
                </a:cubicBezTo>
                <a:cubicBezTo>
                  <a:pt x="1021682" y="271857"/>
                  <a:pt x="1035120" y="272781"/>
                  <a:pt x="1047750" y="276225"/>
                </a:cubicBezTo>
                <a:cubicBezTo>
                  <a:pt x="1107723" y="292581"/>
                  <a:pt x="1099601" y="290334"/>
                  <a:pt x="1143000" y="304800"/>
                </a:cubicBezTo>
                <a:cubicBezTo>
                  <a:pt x="1225550" y="301625"/>
                  <a:pt x="1308200" y="300428"/>
                  <a:pt x="1390650" y="295275"/>
                </a:cubicBezTo>
                <a:cubicBezTo>
                  <a:pt x="1409925" y="294070"/>
                  <a:pt x="1429168" y="290832"/>
                  <a:pt x="1447800" y="285750"/>
                </a:cubicBezTo>
                <a:cubicBezTo>
                  <a:pt x="1543943" y="259529"/>
                  <a:pt x="1456188" y="274128"/>
                  <a:pt x="1524000" y="257175"/>
                </a:cubicBezTo>
                <a:lnTo>
                  <a:pt x="1600200" y="238125"/>
                </a:lnTo>
                <a:cubicBezTo>
                  <a:pt x="1709447" y="248057"/>
                  <a:pt x="1680177" y="222852"/>
                  <a:pt x="1714500" y="257175"/>
                </a:cubicBezTo>
              </a:path>
            </a:pathLst>
          </a:custGeom>
        </p:spPr>
        <p:txBody>
          <a:bodyPr vert="horz" wrap="square" lIns="60124" tIns="30062" rIns="60124" bIns="30062" numCol="1" rtlCol="0" anchor="t" anchorCtr="0" compatLnSpc="1">
            <a:prstTxWarp prst="textNoShape">
              <a:avLst/>
            </a:prstTxWarp>
          </a:bodyPr>
          <a:lstStyle/>
          <a:p>
            <a:pPr defTabSz="601241" eaLnBrk="0" hangingPunct="0"/>
            <a:endParaRPr lang="fr-FR" sz="1575" baseline="30000">
              <a:latin typeface="Times" charset="0"/>
            </a:endParaRPr>
          </a:p>
        </p:txBody>
      </p:sp>
      <p:sp>
        <p:nvSpPr>
          <p:cNvPr id="49" name="Forme libre 61">
            <a:extLst>
              <a:ext uri="{FF2B5EF4-FFF2-40B4-BE49-F238E27FC236}">
                <a16:creationId xmlns:a16="http://schemas.microsoft.com/office/drawing/2014/main" id="{DF18C413-2B64-4A8F-AFB1-688936B0E4D4}"/>
              </a:ext>
            </a:extLst>
          </p:cNvPr>
          <p:cNvSpPr/>
          <p:nvPr/>
        </p:nvSpPr>
        <p:spPr>
          <a:xfrm>
            <a:off x="5833377" y="2971618"/>
            <a:ext cx="1069493" cy="155471"/>
          </a:xfrm>
          <a:custGeom>
            <a:avLst/>
            <a:gdLst>
              <a:gd name="connsiteX0" fmla="*/ 0 w 1666875"/>
              <a:gd name="connsiteY0" fmla="*/ 0 h 228600"/>
              <a:gd name="connsiteX1" fmla="*/ 85725 w 1666875"/>
              <a:gd name="connsiteY1" fmla="*/ 19050 h 228600"/>
              <a:gd name="connsiteX2" fmla="*/ 161925 w 1666875"/>
              <a:gd name="connsiteY2" fmla="*/ 38100 h 228600"/>
              <a:gd name="connsiteX3" fmla="*/ 352425 w 1666875"/>
              <a:gd name="connsiteY3" fmla="*/ 28575 h 228600"/>
              <a:gd name="connsiteX4" fmla="*/ 485775 w 1666875"/>
              <a:gd name="connsiteY4" fmla="*/ 57150 h 228600"/>
              <a:gd name="connsiteX5" fmla="*/ 523875 w 1666875"/>
              <a:gd name="connsiteY5" fmla="*/ 66675 h 228600"/>
              <a:gd name="connsiteX6" fmla="*/ 619125 w 1666875"/>
              <a:gd name="connsiteY6" fmla="*/ 114300 h 228600"/>
              <a:gd name="connsiteX7" fmla="*/ 685800 w 1666875"/>
              <a:gd name="connsiteY7" fmla="*/ 152400 h 228600"/>
              <a:gd name="connsiteX8" fmla="*/ 714375 w 1666875"/>
              <a:gd name="connsiteY8" fmla="*/ 180975 h 228600"/>
              <a:gd name="connsiteX9" fmla="*/ 733425 w 1666875"/>
              <a:gd name="connsiteY9" fmla="*/ 219075 h 228600"/>
              <a:gd name="connsiteX10" fmla="*/ 762000 w 1666875"/>
              <a:gd name="connsiteY10" fmla="*/ 228600 h 228600"/>
              <a:gd name="connsiteX11" fmla="*/ 1019175 w 1666875"/>
              <a:gd name="connsiteY11" fmla="*/ 219075 h 228600"/>
              <a:gd name="connsiteX12" fmla="*/ 1181100 w 1666875"/>
              <a:gd name="connsiteY12" fmla="*/ 200025 h 228600"/>
              <a:gd name="connsiteX13" fmla="*/ 1209675 w 1666875"/>
              <a:gd name="connsiteY13" fmla="*/ 190500 h 228600"/>
              <a:gd name="connsiteX14" fmla="*/ 1381125 w 1666875"/>
              <a:gd name="connsiteY14" fmla="*/ 180975 h 228600"/>
              <a:gd name="connsiteX15" fmla="*/ 1666875 w 1666875"/>
              <a:gd name="connsiteY15" fmla="*/ 17145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66875" h="228600">
                <a:moveTo>
                  <a:pt x="0" y="0"/>
                </a:moveTo>
                <a:lnTo>
                  <a:pt x="85725" y="19050"/>
                </a:lnTo>
                <a:cubicBezTo>
                  <a:pt x="111211" y="25047"/>
                  <a:pt x="135760" y="37166"/>
                  <a:pt x="161925" y="38100"/>
                </a:cubicBezTo>
                <a:cubicBezTo>
                  <a:pt x="225464" y="40369"/>
                  <a:pt x="288925" y="31750"/>
                  <a:pt x="352425" y="28575"/>
                </a:cubicBezTo>
                <a:cubicBezTo>
                  <a:pt x="567953" y="67762"/>
                  <a:pt x="394992" y="31212"/>
                  <a:pt x="485775" y="57150"/>
                </a:cubicBezTo>
                <a:cubicBezTo>
                  <a:pt x="498362" y="60746"/>
                  <a:pt x="511843" y="61518"/>
                  <a:pt x="523875" y="66675"/>
                </a:cubicBezTo>
                <a:cubicBezTo>
                  <a:pt x="556502" y="80658"/>
                  <a:pt x="590727" y="93001"/>
                  <a:pt x="619125" y="114300"/>
                </a:cubicBezTo>
                <a:cubicBezTo>
                  <a:pt x="665257" y="148899"/>
                  <a:pt x="642165" y="137855"/>
                  <a:pt x="685800" y="152400"/>
                </a:cubicBezTo>
                <a:cubicBezTo>
                  <a:pt x="695325" y="161925"/>
                  <a:pt x="706545" y="170014"/>
                  <a:pt x="714375" y="180975"/>
                </a:cubicBezTo>
                <a:cubicBezTo>
                  <a:pt x="722628" y="192529"/>
                  <a:pt x="723385" y="209035"/>
                  <a:pt x="733425" y="219075"/>
                </a:cubicBezTo>
                <a:cubicBezTo>
                  <a:pt x="740525" y="226175"/>
                  <a:pt x="752475" y="225425"/>
                  <a:pt x="762000" y="228600"/>
                </a:cubicBezTo>
                <a:lnTo>
                  <a:pt x="1019175" y="219075"/>
                </a:lnTo>
                <a:cubicBezTo>
                  <a:pt x="1060622" y="216894"/>
                  <a:pt x="1134825" y="210308"/>
                  <a:pt x="1181100" y="200025"/>
                </a:cubicBezTo>
                <a:cubicBezTo>
                  <a:pt x="1190901" y="197847"/>
                  <a:pt x="1199680" y="191452"/>
                  <a:pt x="1209675" y="190500"/>
                </a:cubicBezTo>
                <a:cubicBezTo>
                  <a:pt x="1266655" y="185073"/>
                  <a:pt x="1323992" y="184438"/>
                  <a:pt x="1381125" y="180975"/>
                </a:cubicBezTo>
                <a:cubicBezTo>
                  <a:pt x="1590559" y="168282"/>
                  <a:pt x="1457272" y="171450"/>
                  <a:pt x="1666875" y="171450"/>
                </a:cubicBezTo>
              </a:path>
            </a:pathLst>
          </a:custGeom>
        </p:spPr>
        <p:txBody>
          <a:bodyPr vert="horz" wrap="square" lIns="60124" tIns="30062" rIns="60124" bIns="30062" numCol="1" rtlCol="0" anchor="t" anchorCtr="0" compatLnSpc="1">
            <a:prstTxWarp prst="textNoShape">
              <a:avLst/>
            </a:prstTxWarp>
          </a:bodyPr>
          <a:lstStyle/>
          <a:p>
            <a:pPr defTabSz="601241" eaLnBrk="0" hangingPunct="0"/>
            <a:endParaRPr lang="fr-FR" sz="1575" baseline="30000">
              <a:latin typeface="Times" charset="0"/>
            </a:endParaRPr>
          </a:p>
        </p:txBody>
      </p:sp>
      <p:sp>
        <p:nvSpPr>
          <p:cNvPr id="11" name="Espace réservé du numéro de diapositive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1280160" y="6356350"/>
            <a:ext cx="997565" cy="360363"/>
          </a:xfrm>
          <a:prstGeom prst="roundRect">
            <a:avLst>
              <a:gd name="adj" fmla="val 16667"/>
            </a:avLst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fld id="{BF06267A-BA50-4391-92CC-A74B664CEC2F}" type="slidenum">
              <a:rPr kumimoji="0" lang="fr-FR" altLang="fr-FR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1" name="Picture 33">
            <a:hlinkClick r:id="rId4" action="ppaction://hlinksldjump"/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000" y="5502901"/>
            <a:ext cx="972000" cy="80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44" y="1228639"/>
            <a:ext cx="7772799" cy="5251720"/>
          </a:xfrm>
          <a:prstGeom prst="rect">
            <a:avLst/>
          </a:prstGeom>
        </p:spPr>
      </p:pic>
      <p:pic>
        <p:nvPicPr>
          <p:cNvPr id="16" name="Plus">
            <a:hlinkClick r:id="rId7" action="ppaction://hlinksldjump"/>
            <a:extLst>
              <a:ext uri="{FF2B5EF4-FFF2-40B4-BE49-F238E27FC236}">
                <a16:creationId xmlns:a16="http://schemas.microsoft.com/office/drawing/2014/main" id="{87F6E682-3374-4615-B2F3-C709FDAC5C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722" y="3858893"/>
            <a:ext cx="4048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lus">
            <a:hlinkClick r:id="rId9" action="ppaction://hlinksldjump"/>
            <a:extLst>
              <a:ext uri="{FF2B5EF4-FFF2-40B4-BE49-F238E27FC236}">
                <a16:creationId xmlns:a16="http://schemas.microsoft.com/office/drawing/2014/main" id="{87F6E682-3374-4615-B2F3-C709FDAC5C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276" y="4130002"/>
            <a:ext cx="4048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lus">
            <a:hlinkClick r:id="rId10" action="ppaction://hlinksldjump"/>
            <a:extLst>
              <a:ext uri="{FF2B5EF4-FFF2-40B4-BE49-F238E27FC236}">
                <a16:creationId xmlns:a16="http://schemas.microsoft.com/office/drawing/2014/main" id="{87F6E682-3374-4615-B2F3-C709FDAC5C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910" y="4397379"/>
            <a:ext cx="4048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lus">
            <a:hlinkClick r:id="rId11" action="ppaction://hlinksldjump"/>
            <a:extLst>
              <a:ext uri="{FF2B5EF4-FFF2-40B4-BE49-F238E27FC236}">
                <a16:creationId xmlns:a16="http://schemas.microsoft.com/office/drawing/2014/main" id="{87F6E682-3374-4615-B2F3-C709FDAC5C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544" y="4664756"/>
            <a:ext cx="4048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lus">
            <a:hlinkClick r:id="rId12" action="ppaction://hlinksldjump"/>
            <a:extLst>
              <a:ext uri="{FF2B5EF4-FFF2-40B4-BE49-F238E27FC236}">
                <a16:creationId xmlns:a16="http://schemas.microsoft.com/office/drawing/2014/main" id="{87F6E682-3374-4615-B2F3-C709FDAC5C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079" y="5182916"/>
            <a:ext cx="4048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345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Google Shape;120;p9"/>
          <p:cNvSpPr txBox="1">
            <a:spLocks/>
          </p:cNvSpPr>
          <p:nvPr/>
        </p:nvSpPr>
        <p:spPr>
          <a:xfrm>
            <a:off x="966663" y="834115"/>
            <a:ext cx="11658600" cy="635000"/>
          </a:xfrm>
          <a:prstGeom prst="rect">
            <a:avLst/>
          </a:prstGeom>
        </p:spPr>
        <p:txBody>
          <a:bodyPr lIns="0" tIns="12700" rIns="0" bIns="0" anchor="t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1270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Roboto" charset="0"/>
              <a:cs typeface="Calibri" panose="020F0502020204030204" pitchFamily="34" charset="0"/>
            </a:endParaRPr>
          </a:p>
        </p:txBody>
      </p:sp>
      <p:sp>
        <p:nvSpPr>
          <p:cNvPr id="22" name="BackgroundTitle"/>
          <p:cNvSpPr/>
          <p:nvPr/>
        </p:nvSpPr>
        <p:spPr>
          <a:xfrm>
            <a:off x="1579563" y="47625"/>
            <a:ext cx="10458450" cy="1154113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itre 1"/>
              <p:cNvSpPr txBox="1">
                <a:spLocks/>
              </p:cNvSpPr>
              <p:nvPr/>
            </p:nvSpPr>
            <p:spPr>
              <a:xfrm>
                <a:off x="1919288" y="352382"/>
                <a:ext cx="9286547" cy="571500"/>
              </a:xfrm>
              <a:prstGeom prst="rect">
                <a:avLst/>
              </a:prstGeom>
            </p:spPr>
            <p:txBody>
              <a:bodyPr/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altLang="fr-FR" sz="3200" b="1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Arial" pitchFamily="34" charset="0"/>
                  </a:rPr>
                  <a:t>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𝑃𝑀</m:t>
                        </m:r>
                      </m:e>
                      <m:sub>
                        <m:r>
                          <a:rPr lang="fr-FR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sub>
                    </m:sSub>
                  </m:oMath>
                </a14:m>
                <a:endParaRPr lang="fr-FR" sz="3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2700"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 altLang="fr-FR" sz="3200" b="1" dirty="0">
                  <a:solidFill>
                    <a:schemeClr val="bg1"/>
                  </a:solidFill>
                  <a:ea typeface="Roboto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3" name="Titr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9288" y="352382"/>
                <a:ext cx="9286547" cy="571500"/>
              </a:xfrm>
              <a:prstGeom prst="rect">
                <a:avLst/>
              </a:prstGeom>
              <a:blipFill>
                <a:blip r:embed="rId4"/>
                <a:stretch>
                  <a:fillRect t="-11702" b="-3829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Forme libre 57">
            <a:extLst>
              <a:ext uri="{FF2B5EF4-FFF2-40B4-BE49-F238E27FC236}">
                <a16:creationId xmlns:a16="http://schemas.microsoft.com/office/drawing/2014/main" id="{437E45F3-EEF1-47C2-93A4-687EBBE5FA1E}"/>
              </a:ext>
            </a:extLst>
          </p:cNvPr>
          <p:cNvSpPr/>
          <p:nvPr/>
        </p:nvSpPr>
        <p:spPr>
          <a:xfrm>
            <a:off x="4695310" y="3470420"/>
            <a:ext cx="362495" cy="293543"/>
          </a:xfrm>
          <a:custGeom>
            <a:avLst/>
            <a:gdLst>
              <a:gd name="connsiteX0" fmla="*/ 68775 w 564971"/>
              <a:gd name="connsiteY0" fmla="*/ 0 h 431616"/>
              <a:gd name="connsiteX1" fmla="*/ 59250 w 564971"/>
              <a:gd name="connsiteY1" fmla="*/ 47625 h 431616"/>
              <a:gd name="connsiteX2" fmla="*/ 40200 w 564971"/>
              <a:gd name="connsiteY2" fmla="*/ 161925 h 431616"/>
              <a:gd name="connsiteX3" fmla="*/ 11625 w 564971"/>
              <a:gd name="connsiteY3" fmla="*/ 238125 h 431616"/>
              <a:gd name="connsiteX4" fmla="*/ 11625 w 564971"/>
              <a:gd name="connsiteY4" fmla="*/ 409575 h 431616"/>
              <a:gd name="connsiteX5" fmla="*/ 106875 w 564971"/>
              <a:gd name="connsiteY5" fmla="*/ 419100 h 431616"/>
              <a:gd name="connsiteX6" fmla="*/ 249750 w 564971"/>
              <a:gd name="connsiteY6" fmla="*/ 428625 h 431616"/>
              <a:gd name="connsiteX7" fmla="*/ 459300 w 564971"/>
              <a:gd name="connsiteY7" fmla="*/ 419100 h 431616"/>
              <a:gd name="connsiteX8" fmla="*/ 506925 w 564971"/>
              <a:gd name="connsiteY8" fmla="*/ 428625 h 431616"/>
              <a:gd name="connsiteX9" fmla="*/ 516450 w 564971"/>
              <a:gd name="connsiteY9" fmla="*/ 371475 h 431616"/>
              <a:gd name="connsiteX10" fmla="*/ 545025 w 564971"/>
              <a:gd name="connsiteY10" fmla="*/ 295275 h 431616"/>
              <a:gd name="connsiteX11" fmla="*/ 554550 w 564971"/>
              <a:gd name="connsiteY11" fmla="*/ 266700 h 431616"/>
              <a:gd name="connsiteX12" fmla="*/ 564075 w 564971"/>
              <a:gd name="connsiteY12" fmla="*/ 114300 h 43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4971" h="431616">
                <a:moveTo>
                  <a:pt x="68775" y="0"/>
                </a:moveTo>
                <a:cubicBezTo>
                  <a:pt x="65600" y="15875"/>
                  <a:pt x="61912" y="31656"/>
                  <a:pt x="59250" y="47625"/>
                </a:cubicBezTo>
                <a:cubicBezTo>
                  <a:pt x="55430" y="70543"/>
                  <a:pt x="48363" y="135396"/>
                  <a:pt x="40200" y="161925"/>
                </a:cubicBezTo>
                <a:cubicBezTo>
                  <a:pt x="32222" y="187853"/>
                  <a:pt x="21150" y="212725"/>
                  <a:pt x="11625" y="238125"/>
                </a:cubicBezTo>
                <a:cubicBezTo>
                  <a:pt x="7827" y="268511"/>
                  <a:pt x="-12519" y="385431"/>
                  <a:pt x="11625" y="409575"/>
                </a:cubicBezTo>
                <a:cubicBezTo>
                  <a:pt x="34188" y="432138"/>
                  <a:pt x="75068" y="416555"/>
                  <a:pt x="106875" y="419100"/>
                </a:cubicBezTo>
                <a:cubicBezTo>
                  <a:pt x="154454" y="422906"/>
                  <a:pt x="202125" y="425450"/>
                  <a:pt x="249750" y="428625"/>
                </a:cubicBezTo>
                <a:cubicBezTo>
                  <a:pt x="319600" y="425450"/>
                  <a:pt x="389378" y="419100"/>
                  <a:pt x="459300" y="419100"/>
                </a:cubicBezTo>
                <a:cubicBezTo>
                  <a:pt x="475489" y="419100"/>
                  <a:pt x="494488" y="438989"/>
                  <a:pt x="506925" y="428625"/>
                </a:cubicBezTo>
                <a:cubicBezTo>
                  <a:pt x="521761" y="416261"/>
                  <a:pt x="512260" y="390328"/>
                  <a:pt x="516450" y="371475"/>
                </a:cubicBezTo>
                <a:cubicBezTo>
                  <a:pt x="520381" y="353786"/>
                  <a:pt x="540980" y="306061"/>
                  <a:pt x="545025" y="295275"/>
                </a:cubicBezTo>
                <a:cubicBezTo>
                  <a:pt x="548550" y="285874"/>
                  <a:pt x="552372" y="276501"/>
                  <a:pt x="554550" y="266700"/>
                </a:cubicBezTo>
                <a:cubicBezTo>
                  <a:pt x="569295" y="200349"/>
                  <a:pt x="564075" y="192503"/>
                  <a:pt x="564075" y="114300"/>
                </a:cubicBezTo>
              </a:path>
            </a:pathLst>
          </a:custGeom>
        </p:spPr>
        <p:txBody>
          <a:bodyPr vert="horz" wrap="square" lIns="60124" tIns="30062" rIns="60124" bIns="30062" numCol="1" rtlCol="0" anchor="t" anchorCtr="0" compatLnSpc="1">
            <a:prstTxWarp prst="textNoShape">
              <a:avLst/>
            </a:prstTxWarp>
          </a:bodyPr>
          <a:lstStyle/>
          <a:p>
            <a:pPr defTabSz="601241" eaLnBrk="0" hangingPunct="0"/>
            <a:endParaRPr lang="fr-FR" sz="1575" baseline="30000">
              <a:latin typeface="Times" charset="0"/>
            </a:endParaRPr>
          </a:p>
        </p:txBody>
      </p:sp>
      <p:sp>
        <p:nvSpPr>
          <p:cNvPr id="47" name="Forme libre 59">
            <a:extLst>
              <a:ext uri="{FF2B5EF4-FFF2-40B4-BE49-F238E27FC236}">
                <a16:creationId xmlns:a16="http://schemas.microsoft.com/office/drawing/2014/main" id="{FDFCB7AE-93AA-4E36-BB20-F9CA0D45247B}"/>
              </a:ext>
            </a:extLst>
          </p:cNvPr>
          <p:cNvSpPr/>
          <p:nvPr/>
        </p:nvSpPr>
        <p:spPr>
          <a:xfrm>
            <a:off x="5821154" y="2770800"/>
            <a:ext cx="1112273" cy="343332"/>
          </a:xfrm>
          <a:custGeom>
            <a:avLst/>
            <a:gdLst>
              <a:gd name="connsiteX0" fmla="*/ 0 w 1733550"/>
              <a:gd name="connsiteY0" fmla="*/ 0 h 504825"/>
              <a:gd name="connsiteX1" fmla="*/ 200025 w 1733550"/>
              <a:gd name="connsiteY1" fmla="*/ 28575 h 504825"/>
              <a:gd name="connsiteX2" fmla="*/ 304800 w 1733550"/>
              <a:gd name="connsiteY2" fmla="*/ 47625 h 504825"/>
              <a:gd name="connsiteX3" fmla="*/ 361950 w 1733550"/>
              <a:gd name="connsiteY3" fmla="*/ 76200 h 504825"/>
              <a:gd name="connsiteX4" fmla="*/ 447675 w 1733550"/>
              <a:gd name="connsiteY4" fmla="*/ 142875 h 504825"/>
              <a:gd name="connsiteX5" fmla="*/ 476250 w 1733550"/>
              <a:gd name="connsiteY5" fmla="*/ 161925 h 504825"/>
              <a:gd name="connsiteX6" fmla="*/ 542925 w 1733550"/>
              <a:gd name="connsiteY6" fmla="*/ 200025 h 504825"/>
              <a:gd name="connsiteX7" fmla="*/ 581025 w 1733550"/>
              <a:gd name="connsiteY7" fmla="*/ 228600 h 504825"/>
              <a:gd name="connsiteX8" fmla="*/ 638175 w 1733550"/>
              <a:gd name="connsiteY8" fmla="*/ 266700 h 504825"/>
              <a:gd name="connsiteX9" fmla="*/ 695325 w 1733550"/>
              <a:gd name="connsiteY9" fmla="*/ 323850 h 504825"/>
              <a:gd name="connsiteX10" fmla="*/ 723900 w 1733550"/>
              <a:gd name="connsiteY10" fmla="*/ 352425 h 504825"/>
              <a:gd name="connsiteX11" fmla="*/ 857250 w 1733550"/>
              <a:gd name="connsiteY11" fmla="*/ 400050 h 504825"/>
              <a:gd name="connsiteX12" fmla="*/ 914400 w 1733550"/>
              <a:gd name="connsiteY12" fmla="*/ 419100 h 504825"/>
              <a:gd name="connsiteX13" fmla="*/ 1000125 w 1733550"/>
              <a:gd name="connsiteY13" fmla="*/ 438150 h 504825"/>
              <a:gd name="connsiteX14" fmla="*/ 1038225 w 1733550"/>
              <a:gd name="connsiteY14" fmla="*/ 485775 h 504825"/>
              <a:gd name="connsiteX15" fmla="*/ 1066800 w 1733550"/>
              <a:gd name="connsiteY15" fmla="*/ 495300 h 504825"/>
              <a:gd name="connsiteX16" fmla="*/ 1133475 w 1733550"/>
              <a:gd name="connsiteY16" fmla="*/ 504825 h 504825"/>
              <a:gd name="connsiteX17" fmla="*/ 1438275 w 1733550"/>
              <a:gd name="connsiteY17" fmla="*/ 495300 h 504825"/>
              <a:gd name="connsiteX18" fmla="*/ 1485900 w 1733550"/>
              <a:gd name="connsiteY18" fmla="*/ 466725 h 504825"/>
              <a:gd name="connsiteX19" fmla="*/ 1543050 w 1733550"/>
              <a:gd name="connsiteY19" fmla="*/ 457200 h 504825"/>
              <a:gd name="connsiteX20" fmla="*/ 1609725 w 1733550"/>
              <a:gd name="connsiteY20" fmla="*/ 428625 h 504825"/>
              <a:gd name="connsiteX21" fmla="*/ 1628775 w 1733550"/>
              <a:gd name="connsiteY21" fmla="*/ 400050 h 504825"/>
              <a:gd name="connsiteX22" fmla="*/ 1733550 w 1733550"/>
              <a:gd name="connsiteY22" fmla="*/ 381000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733550" h="504825">
                <a:moveTo>
                  <a:pt x="0" y="0"/>
                </a:moveTo>
                <a:cubicBezTo>
                  <a:pt x="158390" y="15839"/>
                  <a:pt x="32909" y="722"/>
                  <a:pt x="200025" y="28575"/>
                </a:cubicBezTo>
                <a:cubicBezTo>
                  <a:pt x="221768" y="32199"/>
                  <a:pt x="278676" y="37175"/>
                  <a:pt x="304800" y="47625"/>
                </a:cubicBezTo>
                <a:cubicBezTo>
                  <a:pt x="324575" y="55535"/>
                  <a:pt x="342900" y="66675"/>
                  <a:pt x="361950" y="76200"/>
                </a:cubicBezTo>
                <a:cubicBezTo>
                  <a:pt x="396287" y="127705"/>
                  <a:pt x="368628" y="95447"/>
                  <a:pt x="447675" y="142875"/>
                </a:cubicBezTo>
                <a:cubicBezTo>
                  <a:pt x="457491" y="148765"/>
                  <a:pt x="466434" y="156035"/>
                  <a:pt x="476250" y="161925"/>
                </a:cubicBezTo>
                <a:cubicBezTo>
                  <a:pt x="498200" y="175095"/>
                  <a:pt x="521329" y="186282"/>
                  <a:pt x="542925" y="200025"/>
                </a:cubicBezTo>
                <a:cubicBezTo>
                  <a:pt x="556318" y="208548"/>
                  <a:pt x="568020" y="219496"/>
                  <a:pt x="581025" y="228600"/>
                </a:cubicBezTo>
                <a:cubicBezTo>
                  <a:pt x="599782" y="241730"/>
                  <a:pt x="621986" y="250511"/>
                  <a:pt x="638175" y="266700"/>
                </a:cubicBezTo>
                <a:lnTo>
                  <a:pt x="695325" y="323850"/>
                </a:lnTo>
                <a:cubicBezTo>
                  <a:pt x="704850" y="333375"/>
                  <a:pt x="711393" y="347422"/>
                  <a:pt x="723900" y="352425"/>
                </a:cubicBezTo>
                <a:cubicBezTo>
                  <a:pt x="799491" y="382662"/>
                  <a:pt x="755305" y="366068"/>
                  <a:pt x="857250" y="400050"/>
                </a:cubicBezTo>
                <a:cubicBezTo>
                  <a:pt x="876300" y="406400"/>
                  <a:pt x="894709" y="415162"/>
                  <a:pt x="914400" y="419100"/>
                </a:cubicBezTo>
                <a:cubicBezTo>
                  <a:pt x="974862" y="431192"/>
                  <a:pt x="946319" y="424698"/>
                  <a:pt x="1000125" y="438150"/>
                </a:cubicBezTo>
                <a:cubicBezTo>
                  <a:pt x="1012825" y="454025"/>
                  <a:pt x="1022789" y="472544"/>
                  <a:pt x="1038225" y="485775"/>
                </a:cubicBezTo>
                <a:cubicBezTo>
                  <a:pt x="1045848" y="492309"/>
                  <a:pt x="1056955" y="493331"/>
                  <a:pt x="1066800" y="495300"/>
                </a:cubicBezTo>
                <a:cubicBezTo>
                  <a:pt x="1088815" y="499703"/>
                  <a:pt x="1111250" y="501650"/>
                  <a:pt x="1133475" y="504825"/>
                </a:cubicBezTo>
                <a:cubicBezTo>
                  <a:pt x="1235075" y="501650"/>
                  <a:pt x="1337214" y="506225"/>
                  <a:pt x="1438275" y="495300"/>
                </a:cubicBezTo>
                <a:cubicBezTo>
                  <a:pt x="1456681" y="493310"/>
                  <a:pt x="1468501" y="473052"/>
                  <a:pt x="1485900" y="466725"/>
                </a:cubicBezTo>
                <a:cubicBezTo>
                  <a:pt x="1504050" y="460125"/>
                  <a:pt x="1524197" y="461390"/>
                  <a:pt x="1543050" y="457200"/>
                </a:cubicBezTo>
                <a:cubicBezTo>
                  <a:pt x="1568277" y="451594"/>
                  <a:pt x="1586429" y="440273"/>
                  <a:pt x="1609725" y="428625"/>
                </a:cubicBezTo>
                <a:cubicBezTo>
                  <a:pt x="1616075" y="419100"/>
                  <a:pt x="1620680" y="408145"/>
                  <a:pt x="1628775" y="400050"/>
                </a:cubicBezTo>
                <a:cubicBezTo>
                  <a:pt x="1661914" y="366911"/>
                  <a:pt x="1682667" y="381000"/>
                  <a:pt x="1733550" y="381000"/>
                </a:cubicBezTo>
              </a:path>
            </a:pathLst>
          </a:custGeom>
        </p:spPr>
        <p:txBody>
          <a:bodyPr vert="horz" wrap="square" lIns="60124" tIns="30062" rIns="60124" bIns="30062" numCol="1" rtlCol="0" anchor="t" anchorCtr="0" compatLnSpc="1">
            <a:prstTxWarp prst="textNoShape">
              <a:avLst/>
            </a:prstTxWarp>
          </a:bodyPr>
          <a:lstStyle/>
          <a:p>
            <a:pPr defTabSz="601241" eaLnBrk="0" hangingPunct="0"/>
            <a:endParaRPr lang="fr-FR" sz="1575" baseline="30000">
              <a:latin typeface="Times" charset="0"/>
            </a:endParaRPr>
          </a:p>
        </p:txBody>
      </p:sp>
      <p:sp>
        <p:nvSpPr>
          <p:cNvPr id="48" name="Forme libre 60">
            <a:extLst>
              <a:ext uri="{FF2B5EF4-FFF2-40B4-BE49-F238E27FC236}">
                <a16:creationId xmlns:a16="http://schemas.microsoft.com/office/drawing/2014/main" id="{C1AAFF25-15FC-426C-AC0A-61900C6CDC2D}"/>
              </a:ext>
            </a:extLst>
          </p:cNvPr>
          <p:cNvSpPr/>
          <p:nvPr/>
        </p:nvSpPr>
        <p:spPr>
          <a:xfrm>
            <a:off x="5802819" y="2855014"/>
            <a:ext cx="1100051" cy="207295"/>
          </a:xfrm>
          <a:custGeom>
            <a:avLst/>
            <a:gdLst>
              <a:gd name="connsiteX0" fmla="*/ 0 w 1714500"/>
              <a:gd name="connsiteY0" fmla="*/ 0 h 304800"/>
              <a:gd name="connsiteX1" fmla="*/ 381000 w 1714500"/>
              <a:gd name="connsiteY1" fmla="*/ 19050 h 304800"/>
              <a:gd name="connsiteX2" fmla="*/ 581025 w 1714500"/>
              <a:gd name="connsiteY2" fmla="*/ 28575 h 304800"/>
              <a:gd name="connsiteX3" fmla="*/ 657225 w 1714500"/>
              <a:gd name="connsiteY3" fmla="*/ 66675 h 304800"/>
              <a:gd name="connsiteX4" fmla="*/ 704850 w 1714500"/>
              <a:gd name="connsiteY4" fmla="*/ 104775 h 304800"/>
              <a:gd name="connsiteX5" fmla="*/ 790575 w 1714500"/>
              <a:gd name="connsiteY5" fmla="*/ 142875 h 304800"/>
              <a:gd name="connsiteX6" fmla="*/ 885825 w 1714500"/>
              <a:gd name="connsiteY6" fmla="*/ 200025 h 304800"/>
              <a:gd name="connsiteX7" fmla="*/ 923925 w 1714500"/>
              <a:gd name="connsiteY7" fmla="*/ 228600 h 304800"/>
              <a:gd name="connsiteX8" fmla="*/ 981075 w 1714500"/>
              <a:gd name="connsiteY8" fmla="*/ 247650 h 304800"/>
              <a:gd name="connsiteX9" fmla="*/ 1009650 w 1714500"/>
              <a:gd name="connsiteY9" fmla="*/ 266700 h 304800"/>
              <a:gd name="connsiteX10" fmla="*/ 1047750 w 1714500"/>
              <a:gd name="connsiteY10" fmla="*/ 276225 h 304800"/>
              <a:gd name="connsiteX11" fmla="*/ 1143000 w 1714500"/>
              <a:gd name="connsiteY11" fmla="*/ 304800 h 304800"/>
              <a:gd name="connsiteX12" fmla="*/ 1390650 w 1714500"/>
              <a:gd name="connsiteY12" fmla="*/ 295275 h 304800"/>
              <a:gd name="connsiteX13" fmla="*/ 1447800 w 1714500"/>
              <a:gd name="connsiteY13" fmla="*/ 285750 h 304800"/>
              <a:gd name="connsiteX14" fmla="*/ 1524000 w 1714500"/>
              <a:gd name="connsiteY14" fmla="*/ 257175 h 304800"/>
              <a:gd name="connsiteX15" fmla="*/ 1600200 w 1714500"/>
              <a:gd name="connsiteY15" fmla="*/ 238125 h 304800"/>
              <a:gd name="connsiteX16" fmla="*/ 1714500 w 1714500"/>
              <a:gd name="connsiteY16" fmla="*/ 257175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4500" h="304800">
                <a:moveTo>
                  <a:pt x="0" y="0"/>
                </a:moveTo>
                <a:cubicBezTo>
                  <a:pt x="145743" y="87446"/>
                  <a:pt x="12363" y="19050"/>
                  <a:pt x="381000" y="19050"/>
                </a:cubicBezTo>
                <a:cubicBezTo>
                  <a:pt x="447751" y="19050"/>
                  <a:pt x="514350" y="25400"/>
                  <a:pt x="581025" y="28575"/>
                </a:cubicBezTo>
                <a:cubicBezTo>
                  <a:pt x="606425" y="41275"/>
                  <a:pt x="633040" y="51792"/>
                  <a:pt x="657225" y="66675"/>
                </a:cubicBezTo>
                <a:cubicBezTo>
                  <a:pt x="674539" y="77330"/>
                  <a:pt x="687199" y="94689"/>
                  <a:pt x="704850" y="104775"/>
                </a:cubicBezTo>
                <a:cubicBezTo>
                  <a:pt x="732000" y="120289"/>
                  <a:pt x="762000" y="130175"/>
                  <a:pt x="790575" y="142875"/>
                </a:cubicBezTo>
                <a:cubicBezTo>
                  <a:pt x="829257" y="200899"/>
                  <a:pt x="788041" y="151133"/>
                  <a:pt x="885825" y="200025"/>
                </a:cubicBezTo>
                <a:cubicBezTo>
                  <a:pt x="900024" y="207125"/>
                  <a:pt x="909726" y="221500"/>
                  <a:pt x="923925" y="228600"/>
                </a:cubicBezTo>
                <a:cubicBezTo>
                  <a:pt x="941886" y="237580"/>
                  <a:pt x="962725" y="239495"/>
                  <a:pt x="981075" y="247650"/>
                </a:cubicBezTo>
                <a:cubicBezTo>
                  <a:pt x="991536" y="252299"/>
                  <a:pt x="999128" y="262191"/>
                  <a:pt x="1009650" y="266700"/>
                </a:cubicBezTo>
                <a:cubicBezTo>
                  <a:pt x="1021682" y="271857"/>
                  <a:pt x="1035120" y="272781"/>
                  <a:pt x="1047750" y="276225"/>
                </a:cubicBezTo>
                <a:cubicBezTo>
                  <a:pt x="1107723" y="292581"/>
                  <a:pt x="1099601" y="290334"/>
                  <a:pt x="1143000" y="304800"/>
                </a:cubicBezTo>
                <a:cubicBezTo>
                  <a:pt x="1225550" y="301625"/>
                  <a:pt x="1308200" y="300428"/>
                  <a:pt x="1390650" y="295275"/>
                </a:cubicBezTo>
                <a:cubicBezTo>
                  <a:pt x="1409925" y="294070"/>
                  <a:pt x="1429168" y="290832"/>
                  <a:pt x="1447800" y="285750"/>
                </a:cubicBezTo>
                <a:cubicBezTo>
                  <a:pt x="1543943" y="259529"/>
                  <a:pt x="1456188" y="274128"/>
                  <a:pt x="1524000" y="257175"/>
                </a:cubicBezTo>
                <a:lnTo>
                  <a:pt x="1600200" y="238125"/>
                </a:lnTo>
                <a:cubicBezTo>
                  <a:pt x="1709447" y="248057"/>
                  <a:pt x="1680177" y="222852"/>
                  <a:pt x="1714500" y="257175"/>
                </a:cubicBezTo>
              </a:path>
            </a:pathLst>
          </a:custGeom>
        </p:spPr>
        <p:txBody>
          <a:bodyPr vert="horz" wrap="square" lIns="60124" tIns="30062" rIns="60124" bIns="30062" numCol="1" rtlCol="0" anchor="t" anchorCtr="0" compatLnSpc="1">
            <a:prstTxWarp prst="textNoShape">
              <a:avLst/>
            </a:prstTxWarp>
          </a:bodyPr>
          <a:lstStyle/>
          <a:p>
            <a:pPr defTabSz="601241" eaLnBrk="0" hangingPunct="0"/>
            <a:endParaRPr lang="fr-FR" sz="1575" baseline="30000">
              <a:latin typeface="Times" charset="0"/>
            </a:endParaRPr>
          </a:p>
        </p:txBody>
      </p:sp>
      <p:sp>
        <p:nvSpPr>
          <p:cNvPr id="49" name="Forme libre 61">
            <a:extLst>
              <a:ext uri="{FF2B5EF4-FFF2-40B4-BE49-F238E27FC236}">
                <a16:creationId xmlns:a16="http://schemas.microsoft.com/office/drawing/2014/main" id="{DF18C413-2B64-4A8F-AFB1-688936B0E4D4}"/>
              </a:ext>
            </a:extLst>
          </p:cNvPr>
          <p:cNvSpPr/>
          <p:nvPr/>
        </p:nvSpPr>
        <p:spPr>
          <a:xfrm>
            <a:off x="5833377" y="2971618"/>
            <a:ext cx="1069493" cy="155471"/>
          </a:xfrm>
          <a:custGeom>
            <a:avLst/>
            <a:gdLst>
              <a:gd name="connsiteX0" fmla="*/ 0 w 1666875"/>
              <a:gd name="connsiteY0" fmla="*/ 0 h 228600"/>
              <a:gd name="connsiteX1" fmla="*/ 85725 w 1666875"/>
              <a:gd name="connsiteY1" fmla="*/ 19050 h 228600"/>
              <a:gd name="connsiteX2" fmla="*/ 161925 w 1666875"/>
              <a:gd name="connsiteY2" fmla="*/ 38100 h 228600"/>
              <a:gd name="connsiteX3" fmla="*/ 352425 w 1666875"/>
              <a:gd name="connsiteY3" fmla="*/ 28575 h 228600"/>
              <a:gd name="connsiteX4" fmla="*/ 485775 w 1666875"/>
              <a:gd name="connsiteY4" fmla="*/ 57150 h 228600"/>
              <a:gd name="connsiteX5" fmla="*/ 523875 w 1666875"/>
              <a:gd name="connsiteY5" fmla="*/ 66675 h 228600"/>
              <a:gd name="connsiteX6" fmla="*/ 619125 w 1666875"/>
              <a:gd name="connsiteY6" fmla="*/ 114300 h 228600"/>
              <a:gd name="connsiteX7" fmla="*/ 685800 w 1666875"/>
              <a:gd name="connsiteY7" fmla="*/ 152400 h 228600"/>
              <a:gd name="connsiteX8" fmla="*/ 714375 w 1666875"/>
              <a:gd name="connsiteY8" fmla="*/ 180975 h 228600"/>
              <a:gd name="connsiteX9" fmla="*/ 733425 w 1666875"/>
              <a:gd name="connsiteY9" fmla="*/ 219075 h 228600"/>
              <a:gd name="connsiteX10" fmla="*/ 762000 w 1666875"/>
              <a:gd name="connsiteY10" fmla="*/ 228600 h 228600"/>
              <a:gd name="connsiteX11" fmla="*/ 1019175 w 1666875"/>
              <a:gd name="connsiteY11" fmla="*/ 219075 h 228600"/>
              <a:gd name="connsiteX12" fmla="*/ 1181100 w 1666875"/>
              <a:gd name="connsiteY12" fmla="*/ 200025 h 228600"/>
              <a:gd name="connsiteX13" fmla="*/ 1209675 w 1666875"/>
              <a:gd name="connsiteY13" fmla="*/ 190500 h 228600"/>
              <a:gd name="connsiteX14" fmla="*/ 1381125 w 1666875"/>
              <a:gd name="connsiteY14" fmla="*/ 180975 h 228600"/>
              <a:gd name="connsiteX15" fmla="*/ 1666875 w 1666875"/>
              <a:gd name="connsiteY15" fmla="*/ 17145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66875" h="228600">
                <a:moveTo>
                  <a:pt x="0" y="0"/>
                </a:moveTo>
                <a:lnTo>
                  <a:pt x="85725" y="19050"/>
                </a:lnTo>
                <a:cubicBezTo>
                  <a:pt x="111211" y="25047"/>
                  <a:pt x="135760" y="37166"/>
                  <a:pt x="161925" y="38100"/>
                </a:cubicBezTo>
                <a:cubicBezTo>
                  <a:pt x="225464" y="40369"/>
                  <a:pt x="288925" y="31750"/>
                  <a:pt x="352425" y="28575"/>
                </a:cubicBezTo>
                <a:cubicBezTo>
                  <a:pt x="567953" y="67762"/>
                  <a:pt x="394992" y="31212"/>
                  <a:pt x="485775" y="57150"/>
                </a:cubicBezTo>
                <a:cubicBezTo>
                  <a:pt x="498362" y="60746"/>
                  <a:pt x="511843" y="61518"/>
                  <a:pt x="523875" y="66675"/>
                </a:cubicBezTo>
                <a:cubicBezTo>
                  <a:pt x="556502" y="80658"/>
                  <a:pt x="590727" y="93001"/>
                  <a:pt x="619125" y="114300"/>
                </a:cubicBezTo>
                <a:cubicBezTo>
                  <a:pt x="665257" y="148899"/>
                  <a:pt x="642165" y="137855"/>
                  <a:pt x="685800" y="152400"/>
                </a:cubicBezTo>
                <a:cubicBezTo>
                  <a:pt x="695325" y="161925"/>
                  <a:pt x="706545" y="170014"/>
                  <a:pt x="714375" y="180975"/>
                </a:cubicBezTo>
                <a:cubicBezTo>
                  <a:pt x="722628" y="192529"/>
                  <a:pt x="723385" y="209035"/>
                  <a:pt x="733425" y="219075"/>
                </a:cubicBezTo>
                <a:cubicBezTo>
                  <a:pt x="740525" y="226175"/>
                  <a:pt x="752475" y="225425"/>
                  <a:pt x="762000" y="228600"/>
                </a:cubicBezTo>
                <a:lnTo>
                  <a:pt x="1019175" y="219075"/>
                </a:lnTo>
                <a:cubicBezTo>
                  <a:pt x="1060622" y="216894"/>
                  <a:pt x="1134825" y="210308"/>
                  <a:pt x="1181100" y="200025"/>
                </a:cubicBezTo>
                <a:cubicBezTo>
                  <a:pt x="1190901" y="197847"/>
                  <a:pt x="1199680" y="191452"/>
                  <a:pt x="1209675" y="190500"/>
                </a:cubicBezTo>
                <a:cubicBezTo>
                  <a:pt x="1266655" y="185073"/>
                  <a:pt x="1323992" y="184438"/>
                  <a:pt x="1381125" y="180975"/>
                </a:cubicBezTo>
                <a:cubicBezTo>
                  <a:pt x="1590559" y="168282"/>
                  <a:pt x="1457272" y="171450"/>
                  <a:pt x="1666875" y="171450"/>
                </a:cubicBezTo>
              </a:path>
            </a:pathLst>
          </a:custGeom>
        </p:spPr>
        <p:txBody>
          <a:bodyPr vert="horz" wrap="square" lIns="60124" tIns="30062" rIns="60124" bIns="30062" numCol="1" rtlCol="0" anchor="t" anchorCtr="0" compatLnSpc="1">
            <a:prstTxWarp prst="textNoShape">
              <a:avLst/>
            </a:prstTxWarp>
          </a:bodyPr>
          <a:lstStyle/>
          <a:p>
            <a:pPr defTabSz="601241" eaLnBrk="0" hangingPunct="0"/>
            <a:endParaRPr lang="fr-FR" sz="1575" baseline="30000">
              <a:latin typeface="Times" charset="0"/>
            </a:endParaRPr>
          </a:p>
        </p:txBody>
      </p:sp>
      <p:sp>
        <p:nvSpPr>
          <p:cNvPr id="11" name="Espace réservé du numéro de diapositive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1280160" y="6356350"/>
            <a:ext cx="997565" cy="360363"/>
          </a:xfrm>
          <a:prstGeom prst="roundRect">
            <a:avLst>
              <a:gd name="adj" fmla="val 16667"/>
            </a:avLst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fld id="{BF06267A-BA50-4391-92CC-A74B664CEC2F}" type="slidenum">
              <a:rPr kumimoji="0" lang="fr-FR" altLang="fr-FR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1" name="Picture 33">
            <a:hlinkClick r:id="rId5" action="ppaction://hlinksldjump"/>
          </p:cNvPr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000" y="5512526"/>
            <a:ext cx="972000" cy="80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524" y="1228639"/>
            <a:ext cx="7423532" cy="52263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729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Google Shape;120;p9"/>
          <p:cNvSpPr txBox="1">
            <a:spLocks/>
          </p:cNvSpPr>
          <p:nvPr/>
        </p:nvSpPr>
        <p:spPr>
          <a:xfrm>
            <a:off x="966663" y="834115"/>
            <a:ext cx="11658600" cy="635000"/>
          </a:xfrm>
          <a:prstGeom prst="rect">
            <a:avLst/>
          </a:prstGeom>
        </p:spPr>
        <p:txBody>
          <a:bodyPr lIns="0" tIns="12700" rIns="0" bIns="0" anchor="t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1270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Roboto" charset="0"/>
              <a:cs typeface="Calibri" panose="020F0502020204030204" pitchFamily="34" charset="0"/>
            </a:endParaRPr>
          </a:p>
        </p:txBody>
      </p:sp>
      <p:sp>
        <p:nvSpPr>
          <p:cNvPr id="22" name="BackgroundTitle"/>
          <p:cNvSpPr/>
          <p:nvPr/>
        </p:nvSpPr>
        <p:spPr>
          <a:xfrm>
            <a:off x="1579563" y="47625"/>
            <a:ext cx="10458450" cy="1154113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itre 1"/>
              <p:cNvSpPr txBox="1">
                <a:spLocks/>
              </p:cNvSpPr>
              <p:nvPr/>
            </p:nvSpPr>
            <p:spPr>
              <a:xfrm>
                <a:off x="1919288" y="352382"/>
                <a:ext cx="9286547" cy="571500"/>
              </a:xfrm>
              <a:prstGeom prst="rect">
                <a:avLst/>
              </a:prstGeom>
            </p:spPr>
            <p:txBody>
              <a:bodyPr/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3200" b="1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Arial" pitchFamily="34" charset="0"/>
                  </a:rPr>
                  <a:t>L’ozone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b>
                        <m:r>
                          <a:rPr lang="fr-FR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fr-FR" sz="3200" b="1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Arial" pitchFamily="34" charset="0"/>
                  </a:rPr>
                  <a:t>)</a:t>
                </a:r>
                <a:endParaRPr lang="fr-FR" altLang="fr-FR" sz="3200" b="1" dirty="0">
                  <a:solidFill>
                    <a:schemeClr val="bg1"/>
                  </a:solidFill>
                  <a:ea typeface="Roboto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3" name="Titr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9288" y="352382"/>
                <a:ext cx="9286547" cy="571500"/>
              </a:xfrm>
              <a:prstGeom prst="rect">
                <a:avLst/>
              </a:prstGeom>
              <a:blipFill>
                <a:blip r:embed="rId4"/>
                <a:stretch>
                  <a:fillRect t="-11702" b="-3829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Forme libre 57">
            <a:extLst>
              <a:ext uri="{FF2B5EF4-FFF2-40B4-BE49-F238E27FC236}">
                <a16:creationId xmlns:a16="http://schemas.microsoft.com/office/drawing/2014/main" id="{437E45F3-EEF1-47C2-93A4-687EBBE5FA1E}"/>
              </a:ext>
            </a:extLst>
          </p:cNvPr>
          <p:cNvSpPr/>
          <p:nvPr/>
        </p:nvSpPr>
        <p:spPr>
          <a:xfrm>
            <a:off x="4695310" y="3470420"/>
            <a:ext cx="362495" cy="293543"/>
          </a:xfrm>
          <a:custGeom>
            <a:avLst/>
            <a:gdLst>
              <a:gd name="connsiteX0" fmla="*/ 68775 w 564971"/>
              <a:gd name="connsiteY0" fmla="*/ 0 h 431616"/>
              <a:gd name="connsiteX1" fmla="*/ 59250 w 564971"/>
              <a:gd name="connsiteY1" fmla="*/ 47625 h 431616"/>
              <a:gd name="connsiteX2" fmla="*/ 40200 w 564971"/>
              <a:gd name="connsiteY2" fmla="*/ 161925 h 431616"/>
              <a:gd name="connsiteX3" fmla="*/ 11625 w 564971"/>
              <a:gd name="connsiteY3" fmla="*/ 238125 h 431616"/>
              <a:gd name="connsiteX4" fmla="*/ 11625 w 564971"/>
              <a:gd name="connsiteY4" fmla="*/ 409575 h 431616"/>
              <a:gd name="connsiteX5" fmla="*/ 106875 w 564971"/>
              <a:gd name="connsiteY5" fmla="*/ 419100 h 431616"/>
              <a:gd name="connsiteX6" fmla="*/ 249750 w 564971"/>
              <a:gd name="connsiteY6" fmla="*/ 428625 h 431616"/>
              <a:gd name="connsiteX7" fmla="*/ 459300 w 564971"/>
              <a:gd name="connsiteY7" fmla="*/ 419100 h 431616"/>
              <a:gd name="connsiteX8" fmla="*/ 506925 w 564971"/>
              <a:gd name="connsiteY8" fmla="*/ 428625 h 431616"/>
              <a:gd name="connsiteX9" fmla="*/ 516450 w 564971"/>
              <a:gd name="connsiteY9" fmla="*/ 371475 h 431616"/>
              <a:gd name="connsiteX10" fmla="*/ 545025 w 564971"/>
              <a:gd name="connsiteY10" fmla="*/ 295275 h 431616"/>
              <a:gd name="connsiteX11" fmla="*/ 554550 w 564971"/>
              <a:gd name="connsiteY11" fmla="*/ 266700 h 431616"/>
              <a:gd name="connsiteX12" fmla="*/ 564075 w 564971"/>
              <a:gd name="connsiteY12" fmla="*/ 114300 h 43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4971" h="431616">
                <a:moveTo>
                  <a:pt x="68775" y="0"/>
                </a:moveTo>
                <a:cubicBezTo>
                  <a:pt x="65600" y="15875"/>
                  <a:pt x="61912" y="31656"/>
                  <a:pt x="59250" y="47625"/>
                </a:cubicBezTo>
                <a:cubicBezTo>
                  <a:pt x="55430" y="70543"/>
                  <a:pt x="48363" y="135396"/>
                  <a:pt x="40200" y="161925"/>
                </a:cubicBezTo>
                <a:cubicBezTo>
                  <a:pt x="32222" y="187853"/>
                  <a:pt x="21150" y="212725"/>
                  <a:pt x="11625" y="238125"/>
                </a:cubicBezTo>
                <a:cubicBezTo>
                  <a:pt x="7827" y="268511"/>
                  <a:pt x="-12519" y="385431"/>
                  <a:pt x="11625" y="409575"/>
                </a:cubicBezTo>
                <a:cubicBezTo>
                  <a:pt x="34188" y="432138"/>
                  <a:pt x="75068" y="416555"/>
                  <a:pt x="106875" y="419100"/>
                </a:cubicBezTo>
                <a:cubicBezTo>
                  <a:pt x="154454" y="422906"/>
                  <a:pt x="202125" y="425450"/>
                  <a:pt x="249750" y="428625"/>
                </a:cubicBezTo>
                <a:cubicBezTo>
                  <a:pt x="319600" y="425450"/>
                  <a:pt x="389378" y="419100"/>
                  <a:pt x="459300" y="419100"/>
                </a:cubicBezTo>
                <a:cubicBezTo>
                  <a:pt x="475489" y="419100"/>
                  <a:pt x="494488" y="438989"/>
                  <a:pt x="506925" y="428625"/>
                </a:cubicBezTo>
                <a:cubicBezTo>
                  <a:pt x="521761" y="416261"/>
                  <a:pt x="512260" y="390328"/>
                  <a:pt x="516450" y="371475"/>
                </a:cubicBezTo>
                <a:cubicBezTo>
                  <a:pt x="520381" y="353786"/>
                  <a:pt x="540980" y="306061"/>
                  <a:pt x="545025" y="295275"/>
                </a:cubicBezTo>
                <a:cubicBezTo>
                  <a:pt x="548550" y="285874"/>
                  <a:pt x="552372" y="276501"/>
                  <a:pt x="554550" y="266700"/>
                </a:cubicBezTo>
                <a:cubicBezTo>
                  <a:pt x="569295" y="200349"/>
                  <a:pt x="564075" y="192503"/>
                  <a:pt x="564075" y="114300"/>
                </a:cubicBezTo>
              </a:path>
            </a:pathLst>
          </a:custGeom>
        </p:spPr>
        <p:txBody>
          <a:bodyPr vert="horz" wrap="square" lIns="60124" tIns="30062" rIns="60124" bIns="30062" numCol="1" rtlCol="0" anchor="t" anchorCtr="0" compatLnSpc="1">
            <a:prstTxWarp prst="textNoShape">
              <a:avLst/>
            </a:prstTxWarp>
          </a:bodyPr>
          <a:lstStyle/>
          <a:p>
            <a:pPr defTabSz="601241" eaLnBrk="0" hangingPunct="0"/>
            <a:endParaRPr lang="fr-FR" sz="1575" baseline="30000">
              <a:latin typeface="Times" charset="0"/>
            </a:endParaRPr>
          </a:p>
        </p:txBody>
      </p:sp>
      <p:sp>
        <p:nvSpPr>
          <p:cNvPr id="47" name="Forme libre 59">
            <a:extLst>
              <a:ext uri="{FF2B5EF4-FFF2-40B4-BE49-F238E27FC236}">
                <a16:creationId xmlns:a16="http://schemas.microsoft.com/office/drawing/2014/main" id="{FDFCB7AE-93AA-4E36-BB20-F9CA0D45247B}"/>
              </a:ext>
            </a:extLst>
          </p:cNvPr>
          <p:cNvSpPr/>
          <p:nvPr/>
        </p:nvSpPr>
        <p:spPr>
          <a:xfrm>
            <a:off x="5821154" y="2770800"/>
            <a:ext cx="1112273" cy="343332"/>
          </a:xfrm>
          <a:custGeom>
            <a:avLst/>
            <a:gdLst>
              <a:gd name="connsiteX0" fmla="*/ 0 w 1733550"/>
              <a:gd name="connsiteY0" fmla="*/ 0 h 504825"/>
              <a:gd name="connsiteX1" fmla="*/ 200025 w 1733550"/>
              <a:gd name="connsiteY1" fmla="*/ 28575 h 504825"/>
              <a:gd name="connsiteX2" fmla="*/ 304800 w 1733550"/>
              <a:gd name="connsiteY2" fmla="*/ 47625 h 504825"/>
              <a:gd name="connsiteX3" fmla="*/ 361950 w 1733550"/>
              <a:gd name="connsiteY3" fmla="*/ 76200 h 504825"/>
              <a:gd name="connsiteX4" fmla="*/ 447675 w 1733550"/>
              <a:gd name="connsiteY4" fmla="*/ 142875 h 504825"/>
              <a:gd name="connsiteX5" fmla="*/ 476250 w 1733550"/>
              <a:gd name="connsiteY5" fmla="*/ 161925 h 504825"/>
              <a:gd name="connsiteX6" fmla="*/ 542925 w 1733550"/>
              <a:gd name="connsiteY6" fmla="*/ 200025 h 504825"/>
              <a:gd name="connsiteX7" fmla="*/ 581025 w 1733550"/>
              <a:gd name="connsiteY7" fmla="*/ 228600 h 504825"/>
              <a:gd name="connsiteX8" fmla="*/ 638175 w 1733550"/>
              <a:gd name="connsiteY8" fmla="*/ 266700 h 504825"/>
              <a:gd name="connsiteX9" fmla="*/ 695325 w 1733550"/>
              <a:gd name="connsiteY9" fmla="*/ 323850 h 504825"/>
              <a:gd name="connsiteX10" fmla="*/ 723900 w 1733550"/>
              <a:gd name="connsiteY10" fmla="*/ 352425 h 504825"/>
              <a:gd name="connsiteX11" fmla="*/ 857250 w 1733550"/>
              <a:gd name="connsiteY11" fmla="*/ 400050 h 504825"/>
              <a:gd name="connsiteX12" fmla="*/ 914400 w 1733550"/>
              <a:gd name="connsiteY12" fmla="*/ 419100 h 504825"/>
              <a:gd name="connsiteX13" fmla="*/ 1000125 w 1733550"/>
              <a:gd name="connsiteY13" fmla="*/ 438150 h 504825"/>
              <a:gd name="connsiteX14" fmla="*/ 1038225 w 1733550"/>
              <a:gd name="connsiteY14" fmla="*/ 485775 h 504825"/>
              <a:gd name="connsiteX15" fmla="*/ 1066800 w 1733550"/>
              <a:gd name="connsiteY15" fmla="*/ 495300 h 504825"/>
              <a:gd name="connsiteX16" fmla="*/ 1133475 w 1733550"/>
              <a:gd name="connsiteY16" fmla="*/ 504825 h 504825"/>
              <a:gd name="connsiteX17" fmla="*/ 1438275 w 1733550"/>
              <a:gd name="connsiteY17" fmla="*/ 495300 h 504825"/>
              <a:gd name="connsiteX18" fmla="*/ 1485900 w 1733550"/>
              <a:gd name="connsiteY18" fmla="*/ 466725 h 504825"/>
              <a:gd name="connsiteX19" fmla="*/ 1543050 w 1733550"/>
              <a:gd name="connsiteY19" fmla="*/ 457200 h 504825"/>
              <a:gd name="connsiteX20" fmla="*/ 1609725 w 1733550"/>
              <a:gd name="connsiteY20" fmla="*/ 428625 h 504825"/>
              <a:gd name="connsiteX21" fmla="*/ 1628775 w 1733550"/>
              <a:gd name="connsiteY21" fmla="*/ 400050 h 504825"/>
              <a:gd name="connsiteX22" fmla="*/ 1733550 w 1733550"/>
              <a:gd name="connsiteY22" fmla="*/ 381000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733550" h="504825">
                <a:moveTo>
                  <a:pt x="0" y="0"/>
                </a:moveTo>
                <a:cubicBezTo>
                  <a:pt x="158390" y="15839"/>
                  <a:pt x="32909" y="722"/>
                  <a:pt x="200025" y="28575"/>
                </a:cubicBezTo>
                <a:cubicBezTo>
                  <a:pt x="221768" y="32199"/>
                  <a:pt x="278676" y="37175"/>
                  <a:pt x="304800" y="47625"/>
                </a:cubicBezTo>
                <a:cubicBezTo>
                  <a:pt x="324575" y="55535"/>
                  <a:pt x="342900" y="66675"/>
                  <a:pt x="361950" y="76200"/>
                </a:cubicBezTo>
                <a:cubicBezTo>
                  <a:pt x="396287" y="127705"/>
                  <a:pt x="368628" y="95447"/>
                  <a:pt x="447675" y="142875"/>
                </a:cubicBezTo>
                <a:cubicBezTo>
                  <a:pt x="457491" y="148765"/>
                  <a:pt x="466434" y="156035"/>
                  <a:pt x="476250" y="161925"/>
                </a:cubicBezTo>
                <a:cubicBezTo>
                  <a:pt x="498200" y="175095"/>
                  <a:pt x="521329" y="186282"/>
                  <a:pt x="542925" y="200025"/>
                </a:cubicBezTo>
                <a:cubicBezTo>
                  <a:pt x="556318" y="208548"/>
                  <a:pt x="568020" y="219496"/>
                  <a:pt x="581025" y="228600"/>
                </a:cubicBezTo>
                <a:cubicBezTo>
                  <a:pt x="599782" y="241730"/>
                  <a:pt x="621986" y="250511"/>
                  <a:pt x="638175" y="266700"/>
                </a:cubicBezTo>
                <a:lnTo>
                  <a:pt x="695325" y="323850"/>
                </a:lnTo>
                <a:cubicBezTo>
                  <a:pt x="704850" y="333375"/>
                  <a:pt x="711393" y="347422"/>
                  <a:pt x="723900" y="352425"/>
                </a:cubicBezTo>
                <a:cubicBezTo>
                  <a:pt x="799491" y="382662"/>
                  <a:pt x="755305" y="366068"/>
                  <a:pt x="857250" y="400050"/>
                </a:cubicBezTo>
                <a:cubicBezTo>
                  <a:pt x="876300" y="406400"/>
                  <a:pt x="894709" y="415162"/>
                  <a:pt x="914400" y="419100"/>
                </a:cubicBezTo>
                <a:cubicBezTo>
                  <a:pt x="974862" y="431192"/>
                  <a:pt x="946319" y="424698"/>
                  <a:pt x="1000125" y="438150"/>
                </a:cubicBezTo>
                <a:cubicBezTo>
                  <a:pt x="1012825" y="454025"/>
                  <a:pt x="1022789" y="472544"/>
                  <a:pt x="1038225" y="485775"/>
                </a:cubicBezTo>
                <a:cubicBezTo>
                  <a:pt x="1045848" y="492309"/>
                  <a:pt x="1056955" y="493331"/>
                  <a:pt x="1066800" y="495300"/>
                </a:cubicBezTo>
                <a:cubicBezTo>
                  <a:pt x="1088815" y="499703"/>
                  <a:pt x="1111250" y="501650"/>
                  <a:pt x="1133475" y="504825"/>
                </a:cubicBezTo>
                <a:cubicBezTo>
                  <a:pt x="1235075" y="501650"/>
                  <a:pt x="1337214" y="506225"/>
                  <a:pt x="1438275" y="495300"/>
                </a:cubicBezTo>
                <a:cubicBezTo>
                  <a:pt x="1456681" y="493310"/>
                  <a:pt x="1468501" y="473052"/>
                  <a:pt x="1485900" y="466725"/>
                </a:cubicBezTo>
                <a:cubicBezTo>
                  <a:pt x="1504050" y="460125"/>
                  <a:pt x="1524197" y="461390"/>
                  <a:pt x="1543050" y="457200"/>
                </a:cubicBezTo>
                <a:cubicBezTo>
                  <a:pt x="1568277" y="451594"/>
                  <a:pt x="1586429" y="440273"/>
                  <a:pt x="1609725" y="428625"/>
                </a:cubicBezTo>
                <a:cubicBezTo>
                  <a:pt x="1616075" y="419100"/>
                  <a:pt x="1620680" y="408145"/>
                  <a:pt x="1628775" y="400050"/>
                </a:cubicBezTo>
                <a:cubicBezTo>
                  <a:pt x="1661914" y="366911"/>
                  <a:pt x="1682667" y="381000"/>
                  <a:pt x="1733550" y="381000"/>
                </a:cubicBezTo>
              </a:path>
            </a:pathLst>
          </a:custGeom>
        </p:spPr>
        <p:txBody>
          <a:bodyPr vert="horz" wrap="square" lIns="60124" tIns="30062" rIns="60124" bIns="30062" numCol="1" rtlCol="0" anchor="t" anchorCtr="0" compatLnSpc="1">
            <a:prstTxWarp prst="textNoShape">
              <a:avLst/>
            </a:prstTxWarp>
          </a:bodyPr>
          <a:lstStyle/>
          <a:p>
            <a:pPr defTabSz="601241" eaLnBrk="0" hangingPunct="0"/>
            <a:endParaRPr lang="fr-FR" sz="1575" baseline="30000">
              <a:latin typeface="Times" charset="0"/>
            </a:endParaRPr>
          </a:p>
        </p:txBody>
      </p:sp>
      <p:sp>
        <p:nvSpPr>
          <p:cNvPr id="48" name="Forme libre 60">
            <a:extLst>
              <a:ext uri="{FF2B5EF4-FFF2-40B4-BE49-F238E27FC236}">
                <a16:creationId xmlns:a16="http://schemas.microsoft.com/office/drawing/2014/main" id="{C1AAFF25-15FC-426C-AC0A-61900C6CDC2D}"/>
              </a:ext>
            </a:extLst>
          </p:cNvPr>
          <p:cNvSpPr/>
          <p:nvPr/>
        </p:nvSpPr>
        <p:spPr>
          <a:xfrm>
            <a:off x="5802819" y="2855014"/>
            <a:ext cx="1100051" cy="207295"/>
          </a:xfrm>
          <a:custGeom>
            <a:avLst/>
            <a:gdLst>
              <a:gd name="connsiteX0" fmla="*/ 0 w 1714500"/>
              <a:gd name="connsiteY0" fmla="*/ 0 h 304800"/>
              <a:gd name="connsiteX1" fmla="*/ 381000 w 1714500"/>
              <a:gd name="connsiteY1" fmla="*/ 19050 h 304800"/>
              <a:gd name="connsiteX2" fmla="*/ 581025 w 1714500"/>
              <a:gd name="connsiteY2" fmla="*/ 28575 h 304800"/>
              <a:gd name="connsiteX3" fmla="*/ 657225 w 1714500"/>
              <a:gd name="connsiteY3" fmla="*/ 66675 h 304800"/>
              <a:gd name="connsiteX4" fmla="*/ 704850 w 1714500"/>
              <a:gd name="connsiteY4" fmla="*/ 104775 h 304800"/>
              <a:gd name="connsiteX5" fmla="*/ 790575 w 1714500"/>
              <a:gd name="connsiteY5" fmla="*/ 142875 h 304800"/>
              <a:gd name="connsiteX6" fmla="*/ 885825 w 1714500"/>
              <a:gd name="connsiteY6" fmla="*/ 200025 h 304800"/>
              <a:gd name="connsiteX7" fmla="*/ 923925 w 1714500"/>
              <a:gd name="connsiteY7" fmla="*/ 228600 h 304800"/>
              <a:gd name="connsiteX8" fmla="*/ 981075 w 1714500"/>
              <a:gd name="connsiteY8" fmla="*/ 247650 h 304800"/>
              <a:gd name="connsiteX9" fmla="*/ 1009650 w 1714500"/>
              <a:gd name="connsiteY9" fmla="*/ 266700 h 304800"/>
              <a:gd name="connsiteX10" fmla="*/ 1047750 w 1714500"/>
              <a:gd name="connsiteY10" fmla="*/ 276225 h 304800"/>
              <a:gd name="connsiteX11" fmla="*/ 1143000 w 1714500"/>
              <a:gd name="connsiteY11" fmla="*/ 304800 h 304800"/>
              <a:gd name="connsiteX12" fmla="*/ 1390650 w 1714500"/>
              <a:gd name="connsiteY12" fmla="*/ 295275 h 304800"/>
              <a:gd name="connsiteX13" fmla="*/ 1447800 w 1714500"/>
              <a:gd name="connsiteY13" fmla="*/ 285750 h 304800"/>
              <a:gd name="connsiteX14" fmla="*/ 1524000 w 1714500"/>
              <a:gd name="connsiteY14" fmla="*/ 257175 h 304800"/>
              <a:gd name="connsiteX15" fmla="*/ 1600200 w 1714500"/>
              <a:gd name="connsiteY15" fmla="*/ 238125 h 304800"/>
              <a:gd name="connsiteX16" fmla="*/ 1714500 w 1714500"/>
              <a:gd name="connsiteY16" fmla="*/ 257175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4500" h="304800">
                <a:moveTo>
                  <a:pt x="0" y="0"/>
                </a:moveTo>
                <a:cubicBezTo>
                  <a:pt x="145743" y="87446"/>
                  <a:pt x="12363" y="19050"/>
                  <a:pt x="381000" y="19050"/>
                </a:cubicBezTo>
                <a:cubicBezTo>
                  <a:pt x="447751" y="19050"/>
                  <a:pt x="514350" y="25400"/>
                  <a:pt x="581025" y="28575"/>
                </a:cubicBezTo>
                <a:cubicBezTo>
                  <a:pt x="606425" y="41275"/>
                  <a:pt x="633040" y="51792"/>
                  <a:pt x="657225" y="66675"/>
                </a:cubicBezTo>
                <a:cubicBezTo>
                  <a:pt x="674539" y="77330"/>
                  <a:pt x="687199" y="94689"/>
                  <a:pt x="704850" y="104775"/>
                </a:cubicBezTo>
                <a:cubicBezTo>
                  <a:pt x="732000" y="120289"/>
                  <a:pt x="762000" y="130175"/>
                  <a:pt x="790575" y="142875"/>
                </a:cubicBezTo>
                <a:cubicBezTo>
                  <a:pt x="829257" y="200899"/>
                  <a:pt x="788041" y="151133"/>
                  <a:pt x="885825" y="200025"/>
                </a:cubicBezTo>
                <a:cubicBezTo>
                  <a:pt x="900024" y="207125"/>
                  <a:pt x="909726" y="221500"/>
                  <a:pt x="923925" y="228600"/>
                </a:cubicBezTo>
                <a:cubicBezTo>
                  <a:pt x="941886" y="237580"/>
                  <a:pt x="962725" y="239495"/>
                  <a:pt x="981075" y="247650"/>
                </a:cubicBezTo>
                <a:cubicBezTo>
                  <a:pt x="991536" y="252299"/>
                  <a:pt x="999128" y="262191"/>
                  <a:pt x="1009650" y="266700"/>
                </a:cubicBezTo>
                <a:cubicBezTo>
                  <a:pt x="1021682" y="271857"/>
                  <a:pt x="1035120" y="272781"/>
                  <a:pt x="1047750" y="276225"/>
                </a:cubicBezTo>
                <a:cubicBezTo>
                  <a:pt x="1107723" y="292581"/>
                  <a:pt x="1099601" y="290334"/>
                  <a:pt x="1143000" y="304800"/>
                </a:cubicBezTo>
                <a:cubicBezTo>
                  <a:pt x="1225550" y="301625"/>
                  <a:pt x="1308200" y="300428"/>
                  <a:pt x="1390650" y="295275"/>
                </a:cubicBezTo>
                <a:cubicBezTo>
                  <a:pt x="1409925" y="294070"/>
                  <a:pt x="1429168" y="290832"/>
                  <a:pt x="1447800" y="285750"/>
                </a:cubicBezTo>
                <a:cubicBezTo>
                  <a:pt x="1543943" y="259529"/>
                  <a:pt x="1456188" y="274128"/>
                  <a:pt x="1524000" y="257175"/>
                </a:cubicBezTo>
                <a:lnTo>
                  <a:pt x="1600200" y="238125"/>
                </a:lnTo>
                <a:cubicBezTo>
                  <a:pt x="1709447" y="248057"/>
                  <a:pt x="1680177" y="222852"/>
                  <a:pt x="1714500" y="257175"/>
                </a:cubicBezTo>
              </a:path>
            </a:pathLst>
          </a:custGeom>
        </p:spPr>
        <p:txBody>
          <a:bodyPr vert="horz" wrap="square" lIns="60124" tIns="30062" rIns="60124" bIns="30062" numCol="1" rtlCol="0" anchor="t" anchorCtr="0" compatLnSpc="1">
            <a:prstTxWarp prst="textNoShape">
              <a:avLst/>
            </a:prstTxWarp>
          </a:bodyPr>
          <a:lstStyle/>
          <a:p>
            <a:pPr defTabSz="601241" eaLnBrk="0" hangingPunct="0"/>
            <a:endParaRPr lang="fr-FR" sz="1575" baseline="30000">
              <a:latin typeface="Times" charset="0"/>
            </a:endParaRPr>
          </a:p>
        </p:txBody>
      </p:sp>
      <p:sp>
        <p:nvSpPr>
          <p:cNvPr id="49" name="Forme libre 61">
            <a:extLst>
              <a:ext uri="{FF2B5EF4-FFF2-40B4-BE49-F238E27FC236}">
                <a16:creationId xmlns:a16="http://schemas.microsoft.com/office/drawing/2014/main" id="{DF18C413-2B64-4A8F-AFB1-688936B0E4D4}"/>
              </a:ext>
            </a:extLst>
          </p:cNvPr>
          <p:cNvSpPr/>
          <p:nvPr/>
        </p:nvSpPr>
        <p:spPr>
          <a:xfrm>
            <a:off x="5833377" y="2971618"/>
            <a:ext cx="1069493" cy="155471"/>
          </a:xfrm>
          <a:custGeom>
            <a:avLst/>
            <a:gdLst>
              <a:gd name="connsiteX0" fmla="*/ 0 w 1666875"/>
              <a:gd name="connsiteY0" fmla="*/ 0 h 228600"/>
              <a:gd name="connsiteX1" fmla="*/ 85725 w 1666875"/>
              <a:gd name="connsiteY1" fmla="*/ 19050 h 228600"/>
              <a:gd name="connsiteX2" fmla="*/ 161925 w 1666875"/>
              <a:gd name="connsiteY2" fmla="*/ 38100 h 228600"/>
              <a:gd name="connsiteX3" fmla="*/ 352425 w 1666875"/>
              <a:gd name="connsiteY3" fmla="*/ 28575 h 228600"/>
              <a:gd name="connsiteX4" fmla="*/ 485775 w 1666875"/>
              <a:gd name="connsiteY4" fmla="*/ 57150 h 228600"/>
              <a:gd name="connsiteX5" fmla="*/ 523875 w 1666875"/>
              <a:gd name="connsiteY5" fmla="*/ 66675 h 228600"/>
              <a:gd name="connsiteX6" fmla="*/ 619125 w 1666875"/>
              <a:gd name="connsiteY6" fmla="*/ 114300 h 228600"/>
              <a:gd name="connsiteX7" fmla="*/ 685800 w 1666875"/>
              <a:gd name="connsiteY7" fmla="*/ 152400 h 228600"/>
              <a:gd name="connsiteX8" fmla="*/ 714375 w 1666875"/>
              <a:gd name="connsiteY8" fmla="*/ 180975 h 228600"/>
              <a:gd name="connsiteX9" fmla="*/ 733425 w 1666875"/>
              <a:gd name="connsiteY9" fmla="*/ 219075 h 228600"/>
              <a:gd name="connsiteX10" fmla="*/ 762000 w 1666875"/>
              <a:gd name="connsiteY10" fmla="*/ 228600 h 228600"/>
              <a:gd name="connsiteX11" fmla="*/ 1019175 w 1666875"/>
              <a:gd name="connsiteY11" fmla="*/ 219075 h 228600"/>
              <a:gd name="connsiteX12" fmla="*/ 1181100 w 1666875"/>
              <a:gd name="connsiteY12" fmla="*/ 200025 h 228600"/>
              <a:gd name="connsiteX13" fmla="*/ 1209675 w 1666875"/>
              <a:gd name="connsiteY13" fmla="*/ 190500 h 228600"/>
              <a:gd name="connsiteX14" fmla="*/ 1381125 w 1666875"/>
              <a:gd name="connsiteY14" fmla="*/ 180975 h 228600"/>
              <a:gd name="connsiteX15" fmla="*/ 1666875 w 1666875"/>
              <a:gd name="connsiteY15" fmla="*/ 17145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66875" h="228600">
                <a:moveTo>
                  <a:pt x="0" y="0"/>
                </a:moveTo>
                <a:lnTo>
                  <a:pt x="85725" y="19050"/>
                </a:lnTo>
                <a:cubicBezTo>
                  <a:pt x="111211" y="25047"/>
                  <a:pt x="135760" y="37166"/>
                  <a:pt x="161925" y="38100"/>
                </a:cubicBezTo>
                <a:cubicBezTo>
                  <a:pt x="225464" y="40369"/>
                  <a:pt x="288925" y="31750"/>
                  <a:pt x="352425" y="28575"/>
                </a:cubicBezTo>
                <a:cubicBezTo>
                  <a:pt x="567953" y="67762"/>
                  <a:pt x="394992" y="31212"/>
                  <a:pt x="485775" y="57150"/>
                </a:cubicBezTo>
                <a:cubicBezTo>
                  <a:pt x="498362" y="60746"/>
                  <a:pt x="511843" y="61518"/>
                  <a:pt x="523875" y="66675"/>
                </a:cubicBezTo>
                <a:cubicBezTo>
                  <a:pt x="556502" y="80658"/>
                  <a:pt x="590727" y="93001"/>
                  <a:pt x="619125" y="114300"/>
                </a:cubicBezTo>
                <a:cubicBezTo>
                  <a:pt x="665257" y="148899"/>
                  <a:pt x="642165" y="137855"/>
                  <a:pt x="685800" y="152400"/>
                </a:cubicBezTo>
                <a:cubicBezTo>
                  <a:pt x="695325" y="161925"/>
                  <a:pt x="706545" y="170014"/>
                  <a:pt x="714375" y="180975"/>
                </a:cubicBezTo>
                <a:cubicBezTo>
                  <a:pt x="722628" y="192529"/>
                  <a:pt x="723385" y="209035"/>
                  <a:pt x="733425" y="219075"/>
                </a:cubicBezTo>
                <a:cubicBezTo>
                  <a:pt x="740525" y="226175"/>
                  <a:pt x="752475" y="225425"/>
                  <a:pt x="762000" y="228600"/>
                </a:cubicBezTo>
                <a:lnTo>
                  <a:pt x="1019175" y="219075"/>
                </a:lnTo>
                <a:cubicBezTo>
                  <a:pt x="1060622" y="216894"/>
                  <a:pt x="1134825" y="210308"/>
                  <a:pt x="1181100" y="200025"/>
                </a:cubicBezTo>
                <a:cubicBezTo>
                  <a:pt x="1190901" y="197847"/>
                  <a:pt x="1199680" y="191452"/>
                  <a:pt x="1209675" y="190500"/>
                </a:cubicBezTo>
                <a:cubicBezTo>
                  <a:pt x="1266655" y="185073"/>
                  <a:pt x="1323992" y="184438"/>
                  <a:pt x="1381125" y="180975"/>
                </a:cubicBezTo>
                <a:cubicBezTo>
                  <a:pt x="1590559" y="168282"/>
                  <a:pt x="1457272" y="171450"/>
                  <a:pt x="1666875" y="171450"/>
                </a:cubicBezTo>
              </a:path>
            </a:pathLst>
          </a:custGeom>
        </p:spPr>
        <p:txBody>
          <a:bodyPr vert="horz" wrap="square" lIns="60124" tIns="30062" rIns="60124" bIns="30062" numCol="1" rtlCol="0" anchor="t" anchorCtr="0" compatLnSpc="1">
            <a:prstTxWarp prst="textNoShape">
              <a:avLst/>
            </a:prstTxWarp>
          </a:bodyPr>
          <a:lstStyle/>
          <a:p>
            <a:pPr defTabSz="601241" eaLnBrk="0" hangingPunct="0"/>
            <a:endParaRPr lang="fr-FR" sz="1575" baseline="30000">
              <a:latin typeface="Times" charset="0"/>
            </a:endParaRPr>
          </a:p>
        </p:txBody>
      </p:sp>
      <p:sp>
        <p:nvSpPr>
          <p:cNvPr id="11" name="Espace réservé du numéro de diapositive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1280160" y="6356350"/>
            <a:ext cx="997565" cy="360363"/>
          </a:xfrm>
          <a:prstGeom prst="roundRect">
            <a:avLst>
              <a:gd name="adj" fmla="val 16667"/>
            </a:avLst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fld id="{BF06267A-BA50-4391-92CC-A74B664CEC2F}" type="slidenum">
              <a:rPr kumimoji="0" lang="fr-FR" altLang="fr-FR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1" name="Picture 33">
            <a:hlinkClick r:id="rId5" action="ppaction://hlinksldjump"/>
          </p:cNvPr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000" y="5512526"/>
            <a:ext cx="972000" cy="80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758" y="1228639"/>
            <a:ext cx="7372729" cy="52453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492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Google Shape;120;p9"/>
          <p:cNvSpPr txBox="1">
            <a:spLocks/>
          </p:cNvSpPr>
          <p:nvPr/>
        </p:nvSpPr>
        <p:spPr>
          <a:xfrm>
            <a:off x="966663" y="834115"/>
            <a:ext cx="11658600" cy="635000"/>
          </a:xfrm>
          <a:prstGeom prst="rect">
            <a:avLst/>
          </a:prstGeom>
        </p:spPr>
        <p:txBody>
          <a:bodyPr lIns="0" tIns="12700" rIns="0" bIns="0" anchor="t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1270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Roboto" charset="0"/>
              <a:cs typeface="Calibri" panose="020F0502020204030204" pitchFamily="34" charset="0"/>
            </a:endParaRPr>
          </a:p>
        </p:txBody>
      </p:sp>
      <p:sp>
        <p:nvSpPr>
          <p:cNvPr id="22" name="BackgroundTitle"/>
          <p:cNvSpPr/>
          <p:nvPr/>
        </p:nvSpPr>
        <p:spPr>
          <a:xfrm>
            <a:off x="1579563" y="47625"/>
            <a:ext cx="10458450" cy="1154113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itre 1"/>
              <p:cNvSpPr txBox="1">
                <a:spLocks/>
              </p:cNvSpPr>
              <p:nvPr/>
            </p:nvSpPr>
            <p:spPr>
              <a:xfrm>
                <a:off x="1919288" y="352382"/>
                <a:ext cx="9286547" cy="571500"/>
              </a:xfrm>
              <a:prstGeom prst="rect">
                <a:avLst/>
              </a:prstGeom>
            </p:spPr>
            <p:txBody>
              <a:bodyPr/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3200" b="1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Arial" pitchFamily="34" charset="0"/>
                  </a:rPr>
                  <a:t>Dioxyde d’azote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𝑁𝑂</m:t>
                        </m:r>
                      </m:e>
                      <m:sub>
                        <m:r>
                          <a:rPr lang="fr-FR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FR" sz="3200" b="1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Arial" pitchFamily="34" charset="0"/>
                  </a:rPr>
                  <a:t>)</a:t>
                </a:r>
                <a:endParaRPr lang="fr-FR" altLang="fr-FR" sz="3200" b="1" dirty="0">
                  <a:solidFill>
                    <a:schemeClr val="bg1"/>
                  </a:solidFill>
                  <a:ea typeface="Roboto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3" name="Titr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9288" y="352382"/>
                <a:ext cx="9286547" cy="571500"/>
              </a:xfrm>
              <a:prstGeom prst="rect">
                <a:avLst/>
              </a:prstGeom>
              <a:blipFill>
                <a:blip r:embed="rId4"/>
                <a:stretch>
                  <a:fillRect t="-11702" b="-3829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Forme libre 57">
            <a:extLst>
              <a:ext uri="{FF2B5EF4-FFF2-40B4-BE49-F238E27FC236}">
                <a16:creationId xmlns:a16="http://schemas.microsoft.com/office/drawing/2014/main" id="{437E45F3-EEF1-47C2-93A4-687EBBE5FA1E}"/>
              </a:ext>
            </a:extLst>
          </p:cNvPr>
          <p:cNvSpPr/>
          <p:nvPr/>
        </p:nvSpPr>
        <p:spPr>
          <a:xfrm>
            <a:off x="4695310" y="3470420"/>
            <a:ext cx="362495" cy="293543"/>
          </a:xfrm>
          <a:custGeom>
            <a:avLst/>
            <a:gdLst>
              <a:gd name="connsiteX0" fmla="*/ 68775 w 564971"/>
              <a:gd name="connsiteY0" fmla="*/ 0 h 431616"/>
              <a:gd name="connsiteX1" fmla="*/ 59250 w 564971"/>
              <a:gd name="connsiteY1" fmla="*/ 47625 h 431616"/>
              <a:gd name="connsiteX2" fmla="*/ 40200 w 564971"/>
              <a:gd name="connsiteY2" fmla="*/ 161925 h 431616"/>
              <a:gd name="connsiteX3" fmla="*/ 11625 w 564971"/>
              <a:gd name="connsiteY3" fmla="*/ 238125 h 431616"/>
              <a:gd name="connsiteX4" fmla="*/ 11625 w 564971"/>
              <a:gd name="connsiteY4" fmla="*/ 409575 h 431616"/>
              <a:gd name="connsiteX5" fmla="*/ 106875 w 564971"/>
              <a:gd name="connsiteY5" fmla="*/ 419100 h 431616"/>
              <a:gd name="connsiteX6" fmla="*/ 249750 w 564971"/>
              <a:gd name="connsiteY6" fmla="*/ 428625 h 431616"/>
              <a:gd name="connsiteX7" fmla="*/ 459300 w 564971"/>
              <a:gd name="connsiteY7" fmla="*/ 419100 h 431616"/>
              <a:gd name="connsiteX8" fmla="*/ 506925 w 564971"/>
              <a:gd name="connsiteY8" fmla="*/ 428625 h 431616"/>
              <a:gd name="connsiteX9" fmla="*/ 516450 w 564971"/>
              <a:gd name="connsiteY9" fmla="*/ 371475 h 431616"/>
              <a:gd name="connsiteX10" fmla="*/ 545025 w 564971"/>
              <a:gd name="connsiteY10" fmla="*/ 295275 h 431616"/>
              <a:gd name="connsiteX11" fmla="*/ 554550 w 564971"/>
              <a:gd name="connsiteY11" fmla="*/ 266700 h 431616"/>
              <a:gd name="connsiteX12" fmla="*/ 564075 w 564971"/>
              <a:gd name="connsiteY12" fmla="*/ 114300 h 43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4971" h="431616">
                <a:moveTo>
                  <a:pt x="68775" y="0"/>
                </a:moveTo>
                <a:cubicBezTo>
                  <a:pt x="65600" y="15875"/>
                  <a:pt x="61912" y="31656"/>
                  <a:pt x="59250" y="47625"/>
                </a:cubicBezTo>
                <a:cubicBezTo>
                  <a:pt x="55430" y="70543"/>
                  <a:pt x="48363" y="135396"/>
                  <a:pt x="40200" y="161925"/>
                </a:cubicBezTo>
                <a:cubicBezTo>
                  <a:pt x="32222" y="187853"/>
                  <a:pt x="21150" y="212725"/>
                  <a:pt x="11625" y="238125"/>
                </a:cubicBezTo>
                <a:cubicBezTo>
                  <a:pt x="7827" y="268511"/>
                  <a:pt x="-12519" y="385431"/>
                  <a:pt x="11625" y="409575"/>
                </a:cubicBezTo>
                <a:cubicBezTo>
                  <a:pt x="34188" y="432138"/>
                  <a:pt x="75068" y="416555"/>
                  <a:pt x="106875" y="419100"/>
                </a:cubicBezTo>
                <a:cubicBezTo>
                  <a:pt x="154454" y="422906"/>
                  <a:pt x="202125" y="425450"/>
                  <a:pt x="249750" y="428625"/>
                </a:cubicBezTo>
                <a:cubicBezTo>
                  <a:pt x="319600" y="425450"/>
                  <a:pt x="389378" y="419100"/>
                  <a:pt x="459300" y="419100"/>
                </a:cubicBezTo>
                <a:cubicBezTo>
                  <a:pt x="475489" y="419100"/>
                  <a:pt x="494488" y="438989"/>
                  <a:pt x="506925" y="428625"/>
                </a:cubicBezTo>
                <a:cubicBezTo>
                  <a:pt x="521761" y="416261"/>
                  <a:pt x="512260" y="390328"/>
                  <a:pt x="516450" y="371475"/>
                </a:cubicBezTo>
                <a:cubicBezTo>
                  <a:pt x="520381" y="353786"/>
                  <a:pt x="540980" y="306061"/>
                  <a:pt x="545025" y="295275"/>
                </a:cubicBezTo>
                <a:cubicBezTo>
                  <a:pt x="548550" y="285874"/>
                  <a:pt x="552372" y="276501"/>
                  <a:pt x="554550" y="266700"/>
                </a:cubicBezTo>
                <a:cubicBezTo>
                  <a:pt x="569295" y="200349"/>
                  <a:pt x="564075" y="192503"/>
                  <a:pt x="564075" y="114300"/>
                </a:cubicBezTo>
              </a:path>
            </a:pathLst>
          </a:custGeom>
        </p:spPr>
        <p:txBody>
          <a:bodyPr vert="horz" wrap="square" lIns="60124" tIns="30062" rIns="60124" bIns="30062" numCol="1" rtlCol="0" anchor="t" anchorCtr="0" compatLnSpc="1">
            <a:prstTxWarp prst="textNoShape">
              <a:avLst/>
            </a:prstTxWarp>
          </a:bodyPr>
          <a:lstStyle/>
          <a:p>
            <a:pPr defTabSz="601241" eaLnBrk="0" hangingPunct="0"/>
            <a:endParaRPr lang="fr-FR" sz="1575" baseline="30000">
              <a:latin typeface="Times" charset="0"/>
            </a:endParaRPr>
          </a:p>
        </p:txBody>
      </p:sp>
      <p:sp>
        <p:nvSpPr>
          <p:cNvPr id="47" name="Forme libre 59">
            <a:extLst>
              <a:ext uri="{FF2B5EF4-FFF2-40B4-BE49-F238E27FC236}">
                <a16:creationId xmlns:a16="http://schemas.microsoft.com/office/drawing/2014/main" id="{FDFCB7AE-93AA-4E36-BB20-F9CA0D45247B}"/>
              </a:ext>
            </a:extLst>
          </p:cNvPr>
          <p:cNvSpPr/>
          <p:nvPr/>
        </p:nvSpPr>
        <p:spPr>
          <a:xfrm>
            <a:off x="5821154" y="2770800"/>
            <a:ext cx="1112273" cy="343332"/>
          </a:xfrm>
          <a:custGeom>
            <a:avLst/>
            <a:gdLst>
              <a:gd name="connsiteX0" fmla="*/ 0 w 1733550"/>
              <a:gd name="connsiteY0" fmla="*/ 0 h 504825"/>
              <a:gd name="connsiteX1" fmla="*/ 200025 w 1733550"/>
              <a:gd name="connsiteY1" fmla="*/ 28575 h 504825"/>
              <a:gd name="connsiteX2" fmla="*/ 304800 w 1733550"/>
              <a:gd name="connsiteY2" fmla="*/ 47625 h 504825"/>
              <a:gd name="connsiteX3" fmla="*/ 361950 w 1733550"/>
              <a:gd name="connsiteY3" fmla="*/ 76200 h 504825"/>
              <a:gd name="connsiteX4" fmla="*/ 447675 w 1733550"/>
              <a:gd name="connsiteY4" fmla="*/ 142875 h 504825"/>
              <a:gd name="connsiteX5" fmla="*/ 476250 w 1733550"/>
              <a:gd name="connsiteY5" fmla="*/ 161925 h 504825"/>
              <a:gd name="connsiteX6" fmla="*/ 542925 w 1733550"/>
              <a:gd name="connsiteY6" fmla="*/ 200025 h 504825"/>
              <a:gd name="connsiteX7" fmla="*/ 581025 w 1733550"/>
              <a:gd name="connsiteY7" fmla="*/ 228600 h 504825"/>
              <a:gd name="connsiteX8" fmla="*/ 638175 w 1733550"/>
              <a:gd name="connsiteY8" fmla="*/ 266700 h 504825"/>
              <a:gd name="connsiteX9" fmla="*/ 695325 w 1733550"/>
              <a:gd name="connsiteY9" fmla="*/ 323850 h 504825"/>
              <a:gd name="connsiteX10" fmla="*/ 723900 w 1733550"/>
              <a:gd name="connsiteY10" fmla="*/ 352425 h 504825"/>
              <a:gd name="connsiteX11" fmla="*/ 857250 w 1733550"/>
              <a:gd name="connsiteY11" fmla="*/ 400050 h 504825"/>
              <a:gd name="connsiteX12" fmla="*/ 914400 w 1733550"/>
              <a:gd name="connsiteY12" fmla="*/ 419100 h 504825"/>
              <a:gd name="connsiteX13" fmla="*/ 1000125 w 1733550"/>
              <a:gd name="connsiteY13" fmla="*/ 438150 h 504825"/>
              <a:gd name="connsiteX14" fmla="*/ 1038225 w 1733550"/>
              <a:gd name="connsiteY14" fmla="*/ 485775 h 504825"/>
              <a:gd name="connsiteX15" fmla="*/ 1066800 w 1733550"/>
              <a:gd name="connsiteY15" fmla="*/ 495300 h 504825"/>
              <a:gd name="connsiteX16" fmla="*/ 1133475 w 1733550"/>
              <a:gd name="connsiteY16" fmla="*/ 504825 h 504825"/>
              <a:gd name="connsiteX17" fmla="*/ 1438275 w 1733550"/>
              <a:gd name="connsiteY17" fmla="*/ 495300 h 504825"/>
              <a:gd name="connsiteX18" fmla="*/ 1485900 w 1733550"/>
              <a:gd name="connsiteY18" fmla="*/ 466725 h 504825"/>
              <a:gd name="connsiteX19" fmla="*/ 1543050 w 1733550"/>
              <a:gd name="connsiteY19" fmla="*/ 457200 h 504825"/>
              <a:gd name="connsiteX20" fmla="*/ 1609725 w 1733550"/>
              <a:gd name="connsiteY20" fmla="*/ 428625 h 504825"/>
              <a:gd name="connsiteX21" fmla="*/ 1628775 w 1733550"/>
              <a:gd name="connsiteY21" fmla="*/ 400050 h 504825"/>
              <a:gd name="connsiteX22" fmla="*/ 1733550 w 1733550"/>
              <a:gd name="connsiteY22" fmla="*/ 381000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733550" h="504825">
                <a:moveTo>
                  <a:pt x="0" y="0"/>
                </a:moveTo>
                <a:cubicBezTo>
                  <a:pt x="158390" y="15839"/>
                  <a:pt x="32909" y="722"/>
                  <a:pt x="200025" y="28575"/>
                </a:cubicBezTo>
                <a:cubicBezTo>
                  <a:pt x="221768" y="32199"/>
                  <a:pt x="278676" y="37175"/>
                  <a:pt x="304800" y="47625"/>
                </a:cubicBezTo>
                <a:cubicBezTo>
                  <a:pt x="324575" y="55535"/>
                  <a:pt x="342900" y="66675"/>
                  <a:pt x="361950" y="76200"/>
                </a:cubicBezTo>
                <a:cubicBezTo>
                  <a:pt x="396287" y="127705"/>
                  <a:pt x="368628" y="95447"/>
                  <a:pt x="447675" y="142875"/>
                </a:cubicBezTo>
                <a:cubicBezTo>
                  <a:pt x="457491" y="148765"/>
                  <a:pt x="466434" y="156035"/>
                  <a:pt x="476250" y="161925"/>
                </a:cubicBezTo>
                <a:cubicBezTo>
                  <a:pt x="498200" y="175095"/>
                  <a:pt x="521329" y="186282"/>
                  <a:pt x="542925" y="200025"/>
                </a:cubicBezTo>
                <a:cubicBezTo>
                  <a:pt x="556318" y="208548"/>
                  <a:pt x="568020" y="219496"/>
                  <a:pt x="581025" y="228600"/>
                </a:cubicBezTo>
                <a:cubicBezTo>
                  <a:pt x="599782" y="241730"/>
                  <a:pt x="621986" y="250511"/>
                  <a:pt x="638175" y="266700"/>
                </a:cubicBezTo>
                <a:lnTo>
                  <a:pt x="695325" y="323850"/>
                </a:lnTo>
                <a:cubicBezTo>
                  <a:pt x="704850" y="333375"/>
                  <a:pt x="711393" y="347422"/>
                  <a:pt x="723900" y="352425"/>
                </a:cubicBezTo>
                <a:cubicBezTo>
                  <a:pt x="799491" y="382662"/>
                  <a:pt x="755305" y="366068"/>
                  <a:pt x="857250" y="400050"/>
                </a:cubicBezTo>
                <a:cubicBezTo>
                  <a:pt x="876300" y="406400"/>
                  <a:pt x="894709" y="415162"/>
                  <a:pt x="914400" y="419100"/>
                </a:cubicBezTo>
                <a:cubicBezTo>
                  <a:pt x="974862" y="431192"/>
                  <a:pt x="946319" y="424698"/>
                  <a:pt x="1000125" y="438150"/>
                </a:cubicBezTo>
                <a:cubicBezTo>
                  <a:pt x="1012825" y="454025"/>
                  <a:pt x="1022789" y="472544"/>
                  <a:pt x="1038225" y="485775"/>
                </a:cubicBezTo>
                <a:cubicBezTo>
                  <a:pt x="1045848" y="492309"/>
                  <a:pt x="1056955" y="493331"/>
                  <a:pt x="1066800" y="495300"/>
                </a:cubicBezTo>
                <a:cubicBezTo>
                  <a:pt x="1088815" y="499703"/>
                  <a:pt x="1111250" y="501650"/>
                  <a:pt x="1133475" y="504825"/>
                </a:cubicBezTo>
                <a:cubicBezTo>
                  <a:pt x="1235075" y="501650"/>
                  <a:pt x="1337214" y="506225"/>
                  <a:pt x="1438275" y="495300"/>
                </a:cubicBezTo>
                <a:cubicBezTo>
                  <a:pt x="1456681" y="493310"/>
                  <a:pt x="1468501" y="473052"/>
                  <a:pt x="1485900" y="466725"/>
                </a:cubicBezTo>
                <a:cubicBezTo>
                  <a:pt x="1504050" y="460125"/>
                  <a:pt x="1524197" y="461390"/>
                  <a:pt x="1543050" y="457200"/>
                </a:cubicBezTo>
                <a:cubicBezTo>
                  <a:pt x="1568277" y="451594"/>
                  <a:pt x="1586429" y="440273"/>
                  <a:pt x="1609725" y="428625"/>
                </a:cubicBezTo>
                <a:cubicBezTo>
                  <a:pt x="1616075" y="419100"/>
                  <a:pt x="1620680" y="408145"/>
                  <a:pt x="1628775" y="400050"/>
                </a:cubicBezTo>
                <a:cubicBezTo>
                  <a:pt x="1661914" y="366911"/>
                  <a:pt x="1682667" y="381000"/>
                  <a:pt x="1733550" y="381000"/>
                </a:cubicBezTo>
              </a:path>
            </a:pathLst>
          </a:custGeom>
        </p:spPr>
        <p:txBody>
          <a:bodyPr vert="horz" wrap="square" lIns="60124" tIns="30062" rIns="60124" bIns="30062" numCol="1" rtlCol="0" anchor="t" anchorCtr="0" compatLnSpc="1">
            <a:prstTxWarp prst="textNoShape">
              <a:avLst/>
            </a:prstTxWarp>
          </a:bodyPr>
          <a:lstStyle/>
          <a:p>
            <a:pPr defTabSz="601241" eaLnBrk="0" hangingPunct="0"/>
            <a:endParaRPr lang="fr-FR" sz="1575" baseline="30000">
              <a:latin typeface="Times" charset="0"/>
            </a:endParaRPr>
          </a:p>
        </p:txBody>
      </p:sp>
      <p:sp>
        <p:nvSpPr>
          <p:cNvPr id="48" name="Forme libre 60">
            <a:extLst>
              <a:ext uri="{FF2B5EF4-FFF2-40B4-BE49-F238E27FC236}">
                <a16:creationId xmlns:a16="http://schemas.microsoft.com/office/drawing/2014/main" id="{C1AAFF25-15FC-426C-AC0A-61900C6CDC2D}"/>
              </a:ext>
            </a:extLst>
          </p:cNvPr>
          <p:cNvSpPr/>
          <p:nvPr/>
        </p:nvSpPr>
        <p:spPr>
          <a:xfrm>
            <a:off x="5802819" y="2855014"/>
            <a:ext cx="1100051" cy="207295"/>
          </a:xfrm>
          <a:custGeom>
            <a:avLst/>
            <a:gdLst>
              <a:gd name="connsiteX0" fmla="*/ 0 w 1714500"/>
              <a:gd name="connsiteY0" fmla="*/ 0 h 304800"/>
              <a:gd name="connsiteX1" fmla="*/ 381000 w 1714500"/>
              <a:gd name="connsiteY1" fmla="*/ 19050 h 304800"/>
              <a:gd name="connsiteX2" fmla="*/ 581025 w 1714500"/>
              <a:gd name="connsiteY2" fmla="*/ 28575 h 304800"/>
              <a:gd name="connsiteX3" fmla="*/ 657225 w 1714500"/>
              <a:gd name="connsiteY3" fmla="*/ 66675 h 304800"/>
              <a:gd name="connsiteX4" fmla="*/ 704850 w 1714500"/>
              <a:gd name="connsiteY4" fmla="*/ 104775 h 304800"/>
              <a:gd name="connsiteX5" fmla="*/ 790575 w 1714500"/>
              <a:gd name="connsiteY5" fmla="*/ 142875 h 304800"/>
              <a:gd name="connsiteX6" fmla="*/ 885825 w 1714500"/>
              <a:gd name="connsiteY6" fmla="*/ 200025 h 304800"/>
              <a:gd name="connsiteX7" fmla="*/ 923925 w 1714500"/>
              <a:gd name="connsiteY7" fmla="*/ 228600 h 304800"/>
              <a:gd name="connsiteX8" fmla="*/ 981075 w 1714500"/>
              <a:gd name="connsiteY8" fmla="*/ 247650 h 304800"/>
              <a:gd name="connsiteX9" fmla="*/ 1009650 w 1714500"/>
              <a:gd name="connsiteY9" fmla="*/ 266700 h 304800"/>
              <a:gd name="connsiteX10" fmla="*/ 1047750 w 1714500"/>
              <a:gd name="connsiteY10" fmla="*/ 276225 h 304800"/>
              <a:gd name="connsiteX11" fmla="*/ 1143000 w 1714500"/>
              <a:gd name="connsiteY11" fmla="*/ 304800 h 304800"/>
              <a:gd name="connsiteX12" fmla="*/ 1390650 w 1714500"/>
              <a:gd name="connsiteY12" fmla="*/ 295275 h 304800"/>
              <a:gd name="connsiteX13" fmla="*/ 1447800 w 1714500"/>
              <a:gd name="connsiteY13" fmla="*/ 285750 h 304800"/>
              <a:gd name="connsiteX14" fmla="*/ 1524000 w 1714500"/>
              <a:gd name="connsiteY14" fmla="*/ 257175 h 304800"/>
              <a:gd name="connsiteX15" fmla="*/ 1600200 w 1714500"/>
              <a:gd name="connsiteY15" fmla="*/ 238125 h 304800"/>
              <a:gd name="connsiteX16" fmla="*/ 1714500 w 1714500"/>
              <a:gd name="connsiteY16" fmla="*/ 257175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4500" h="304800">
                <a:moveTo>
                  <a:pt x="0" y="0"/>
                </a:moveTo>
                <a:cubicBezTo>
                  <a:pt x="145743" y="87446"/>
                  <a:pt x="12363" y="19050"/>
                  <a:pt x="381000" y="19050"/>
                </a:cubicBezTo>
                <a:cubicBezTo>
                  <a:pt x="447751" y="19050"/>
                  <a:pt x="514350" y="25400"/>
                  <a:pt x="581025" y="28575"/>
                </a:cubicBezTo>
                <a:cubicBezTo>
                  <a:pt x="606425" y="41275"/>
                  <a:pt x="633040" y="51792"/>
                  <a:pt x="657225" y="66675"/>
                </a:cubicBezTo>
                <a:cubicBezTo>
                  <a:pt x="674539" y="77330"/>
                  <a:pt x="687199" y="94689"/>
                  <a:pt x="704850" y="104775"/>
                </a:cubicBezTo>
                <a:cubicBezTo>
                  <a:pt x="732000" y="120289"/>
                  <a:pt x="762000" y="130175"/>
                  <a:pt x="790575" y="142875"/>
                </a:cubicBezTo>
                <a:cubicBezTo>
                  <a:pt x="829257" y="200899"/>
                  <a:pt x="788041" y="151133"/>
                  <a:pt x="885825" y="200025"/>
                </a:cubicBezTo>
                <a:cubicBezTo>
                  <a:pt x="900024" y="207125"/>
                  <a:pt x="909726" y="221500"/>
                  <a:pt x="923925" y="228600"/>
                </a:cubicBezTo>
                <a:cubicBezTo>
                  <a:pt x="941886" y="237580"/>
                  <a:pt x="962725" y="239495"/>
                  <a:pt x="981075" y="247650"/>
                </a:cubicBezTo>
                <a:cubicBezTo>
                  <a:pt x="991536" y="252299"/>
                  <a:pt x="999128" y="262191"/>
                  <a:pt x="1009650" y="266700"/>
                </a:cubicBezTo>
                <a:cubicBezTo>
                  <a:pt x="1021682" y="271857"/>
                  <a:pt x="1035120" y="272781"/>
                  <a:pt x="1047750" y="276225"/>
                </a:cubicBezTo>
                <a:cubicBezTo>
                  <a:pt x="1107723" y="292581"/>
                  <a:pt x="1099601" y="290334"/>
                  <a:pt x="1143000" y="304800"/>
                </a:cubicBezTo>
                <a:cubicBezTo>
                  <a:pt x="1225550" y="301625"/>
                  <a:pt x="1308200" y="300428"/>
                  <a:pt x="1390650" y="295275"/>
                </a:cubicBezTo>
                <a:cubicBezTo>
                  <a:pt x="1409925" y="294070"/>
                  <a:pt x="1429168" y="290832"/>
                  <a:pt x="1447800" y="285750"/>
                </a:cubicBezTo>
                <a:cubicBezTo>
                  <a:pt x="1543943" y="259529"/>
                  <a:pt x="1456188" y="274128"/>
                  <a:pt x="1524000" y="257175"/>
                </a:cubicBezTo>
                <a:lnTo>
                  <a:pt x="1600200" y="238125"/>
                </a:lnTo>
                <a:cubicBezTo>
                  <a:pt x="1709447" y="248057"/>
                  <a:pt x="1680177" y="222852"/>
                  <a:pt x="1714500" y="257175"/>
                </a:cubicBezTo>
              </a:path>
            </a:pathLst>
          </a:custGeom>
        </p:spPr>
        <p:txBody>
          <a:bodyPr vert="horz" wrap="square" lIns="60124" tIns="30062" rIns="60124" bIns="30062" numCol="1" rtlCol="0" anchor="t" anchorCtr="0" compatLnSpc="1">
            <a:prstTxWarp prst="textNoShape">
              <a:avLst/>
            </a:prstTxWarp>
          </a:bodyPr>
          <a:lstStyle/>
          <a:p>
            <a:pPr defTabSz="601241" eaLnBrk="0" hangingPunct="0"/>
            <a:endParaRPr lang="fr-FR" sz="1575" baseline="30000">
              <a:latin typeface="Times" charset="0"/>
            </a:endParaRPr>
          </a:p>
        </p:txBody>
      </p:sp>
      <p:sp>
        <p:nvSpPr>
          <p:cNvPr id="49" name="Forme libre 61">
            <a:extLst>
              <a:ext uri="{FF2B5EF4-FFF2-40B4-BE49-F238E27FC236}">
                <a16:creationId xmlns:a16="http://schemas.microsoft.com/office/drawing/2014/main" id="{DF18C413-2B64-4A8F-AFB1-688936B0E4D4}"/>
              </a:ext>
            </a:extLst>
          </p:cNvPr>
          <p:cNvSpPr/>
          <p:nvPr/>
        </p:nvSpPr>
        <p:spPr>
          <a:xfrm>
            <a:off x="5833377" y="2971618"/>
            <a:ext cx="1069493" cy="155471"/>
          </a:xfrm>
          <a:custGeom>
            <a:avLst/>
            <a:gdLst>
              <a:gd name="connsiteX0" fmla="*/ 0 w 1666875"/>
              <a:gd name="connsiteY0" fmla="*/ 0 h 228600"/>
              <a:gd name="connsiteX1" fmla="*/ 85725 w 1666875"/>
              <a:gd name="connsiteY1" fmla="*/ 19050 h 228600"/>
              <a:gd name="connsiteX2" fmla="*/ 161925 w 1666875"/>
              <a:gd name="connsiteY2" fmla="*/ 38100 h 228600"/>
              <a:gd name="connsiteX3" fmla="*/ 352425 w 1666875"/>
              <a:gd name="connsiteY3" fmla="*/ 28575 h 228600"/>
              <a:gd name="connsiteX4" fmla="*/ 485775 w 1666875"/>
              <a:gd name="connsiteY4" fmla="*/ 57150 h 228600"/>
              <a:gd name="connsiteX5" fmla="*/ 523875 w 1666875"/>
              <a:gd name="connsiteY5" fmla="*/ 66675 h 228600"/>
              <a:gd name="connsiteX6" fmla="*/ 619125 w 1666875"/>
              <a:gd name="connsiteY6" fmla="*/ 114300 h 228600"/>
              <a:gd name="connsiteX7" fmla="*/ 685800 w 1666875"/>
              <a:gd name="connsiteY7" fmla="*/ 152400 h 228600"/>
              <a:gd name="connsiteX8" fmla="*/ 714375 w 1666875"/>
              <a:gd name="connsiteY8" fmla="*/ 180975 h 228600"/>
              <a:gd name="connsiteX9" fmla="*/ 733425 w 1666875"/>
              <a:gd name="connsiteY9" fmla="*/ 219075 h 228600"/>
              <a:gd name="connsiteX10" fmla="*/ 762000 w 1666875"/>
              <a:gd name="connsiteY10" fmla="*/ 228600 h 228600"/>
              <a:gd name="connsiteX11" fmla="*/ 1019175 w 1666875"/>
              <a:gd name="connsiteY11" fmla="*/ 219075 h 228600"/>
              <a:gd name="connsiteX12" fmla="*/ 1181100 w 1666875"/>
              <a:gd name="connsiteY12" fmla="*/ 200025 h 228600"/>
              <a:gd name="connsiteX13" fmla="*/ 1209675 w 1666875"/>
              <a:gd name="connsiteY13" fmla="*/ 190500 h 228600"/>
              <a:gd name="connsiteX14" fmla="*/ 1381125 w 1666875"/>
              <a:gd name="connsiteY14" fmla="*/ 180975 h 228600"/>
              <a:gd name="connsiteX15" fmla="*/ 1666875 w 1666875"/>
              <a:gd name="connsiteY15" fmla="*/ 17145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66875" h="228600">
                <a:moveTo>
                  <a:pt x="0" y="0"/>
                </a:moveTo>
                <a:lnTo>
                  <a:pt x="85725" y="19050"/>
                </a:lnTo>
                <a:cubicBezTo>
                  <a:pt x="111211" y="25047"/>
                  <a:pt x="135760" y="37166"/>
                  <a:pt x="161925" y="38100"/>
                </a:cubicBezTo>
                <a:cubicBezTo>
                  <a:pt x="225464" y="40369"/>
                  <a:pt x="288925" y="31750"/>
                  <a:pt x="352425" y="28575"/>
                </a:cubicBezTo>
                <a:cubicBezTo>
                  <a:pt x="567953" y="67762"/>
                  <a:pt x="394992" y="31212"/>
                  <a:pt x="485775" y="57150"/>
                </a:cubicBezTo>
                <a:cubicBezTo>
                  <a:pt x="498362" y="60746"/>
                  <a:pt x="511843" y="61518"/>
                  <a:pt x="523875" y="66675"/>
                </a:cubicBezTo>
                <a:cubicBezTo>
                  <a:pt x="556502" y="80658"/>
                  <a:pt x="590727" y="93001"/>
                  <a:pt x="619125" y="114300"/>
                </a:cubicBezTo>
                <a:cubicBezTo>
                  <a:pt x="665257" y="148899"/>
                  <a:pt x="642165" y="137855"/>
                  <a:pt x="685800" y="152400"/>
                </a:cubicBezTo>
                <a:cubicBezTo>
                  <a:pt x="695325" y="161925"/>
                  <a:pt x="706545" y="170014"/>
                  <a:pt x="714375" y="180975"/>
                </a:cubicBezTo>
                <a:cubicBezTo>
                  <a:pt x="722628" y="192529"/>
                  <a:pt x="723385" y="209035"/>
                  <a:pt x="733425" y="219075"/>
                </a:cubicBezTo>
                <a:cubicBezTo>
                  <a:pt x="740525" y="226175"/>
                  <a:pt x="752475" y="225425"/>
                  <a:pt x="762000" y="228600"/>
                </a:cubicBezTo>
                <a:lnTo>
                  <a:pt x="1019175" y="219075"/>
                </a:lnTo>
                <a:cubicBezTo>
                  <a:pt x="1060622" y="216894"/>
                  <a:pt x="1134825" y="210308"/>
                  <a:pt x="1181100" y="200025"/>
                </a:cubicBezTo>
                <a:cubicBezTo>
                  <a:pt x="1190901" y="197847"/>
                  <a:pt x="1199680" y="191452"/>
                  <a:pt x="1209675" y="190500"/>
                </a:cubicBezTo>
                <a:cubicBezTo>
                  <a:pt x="1266655" y="185073"/>
                  <a:pt x="1323992" y="184438"/>
                  <a:pt x="1381125" y="180975"/>
                </a:cubicBezTo>
                <a:cubicBezTo>
                  <a:pt x="1590559" y="168282"/>
                  <a:pt x="1457272" y="171450"/>
                  <a:pt x="1666875" y="171450"/>
                </a:cubicBezTo>
              </a:path>
            </a:pathLst>
          </a:custGeom>
        </p:spPr>
        <p:txBody>
          <a:bodyPr vert="horz" wrap="square" lIns="60124" tIns="30062" rIns="60124" bIns="30062" numCol="1" rtlCol="0" anchor="t" anchorCtr="0" compatLnSpc="1">
            <a:prstTxWarp prst="textNoShape">
              <a:avLst/>
            </a:prstTxWarp>
          </a:bodyPr>
          <a:lstStyle/>
          <a:p>
            <a:pPr defTabSz="601241" eaLnBrk="0" hangingPunct="0"/>
            <a:endParaRPr lang="fr-FR" sz="1575" baseline="30000">
              <a:latin typeface="Times" charset="0"/>
            </a:endParaRPr>
          </a:p>
        </p:txBody>
      </p:sp>
      <p:sp>
        <p:nvSpPr>
          <p:cNvPr id="11" name="Espace réservé du numéro de diapositive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1280160" y="6356350"/>
            <a:ext cx="997565" cy="360363"/>
          </a:xfrm>
          <a:prstGeom prst="roundRect">
            <a:avLst>
              <a:gd name="adj" fmla="val 16667"/>
            </a:avLst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fld id="{BF06267A-BA50-4391-92CC-A74B664CEC2F}" type="slidenum">
              <a:rPr kumimoji="0" lang="fr-FR" altLang="fr-FR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1" name="Picture 33">
            <a:hlinkClick r:id="rId5" action="ppaction://hlinksldjump"/>
          </p:cNvPr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000" y="5512526"/>
            <a:ext cx="972000" cy="80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406" y="1248375"/>
            <a:ext cx="7302875" cy="52199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694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Google Shape;120;p9"/>
          <p:cNvSpPr txBox="1">
            <a:spLocks/>
          </p:cNvSpPr>
          <p:nvPr/>
        </p:nvSpPr>
        <p:spPr>
          <a:xfrm>
            <a:off x="966663" y="834115"/>
            <a:ext cx="11658600" cy="635000"/>
          </a:xfrm>
          <a:prstGeom prst="rect">
            <a:avLst/>
          </a:prstGeom>
        </p:spPr>
        <p:txBody>
          <a:bodyPr lIns="0" tIns="12700" rIns="0" bIns="0" anchor="t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1270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Roboto" charset="0"/>
              <a:cs typeface="Calibri" panose="020F0502020204030204" pitchFamily="34" charset="0"/>
            </a:endParaRPr>
          </a:p>
        </p:txBody>
      </p:sp>
      <p:sp>
        <p:nvSpPr>
          <p:cNvPr id="22" name="BackgroundTitle"/>
          <p:cNvSpPr/>
          <p:nvPr/>
        </p:nvSpPr>
        <p:spPr>
          <a:xfrm>
            <a:off x="1579563" y="47625"/>
            <a:ext cx="10458450" cy="1154113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itre 1"/>
              <p:cNvSpPr txBox="1">
                <a:spLocks/>
              </p:cNvSpPr>
              <p:nvPr/>
            </p:nvSpPr>
            <p:spPr>
              <a:xfrm>
                <a:off x="1919288" y="352382"/>
                <a:ext cx="9286547" cy="571500"/>
              </a:xfrm>
              <a:prstGeom prst="rect">
                <a:avLst/>
              </a:prstGeom>
            </p:spPr>
            <p:txBody>
              <a:bodyPr/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sz="32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𝑃𝑀</m:t>
                          </m:r>
                        </m:e>
                        <m:sub>
                          <m:r>
                            <a:rPr lang="fr-FR" sz="32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2.5</m:t>
                          </m:r>
                        </m:sub>
                      </m:sSub>
                    </m:oMath>
                  </m:oMathPara>
                </a14:m>
                <a:endParaRPr lang="fr-FR" sz="3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2700"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 altLang="fr-FR" sz="3200" b="1" dirty="0">
                  <a:solidFill>
                    <a:schemeClr val="bg1"/>
                  </a:solidFill>
                  <a:ea typeface="Roboto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3" name="Titr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9288" y="352382"/>
                <a:ext cx="9286547" cy="5715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Forme libre 57">
            <a:extLst>
              <a:ext uri="{FF2B5EF4-FFF2-40B4-BE49-F238E27FC236}">
                <a16:creationId xmlns:a16="http://schemas.microsoft.com/office/drawing/2014/main" id="{437E45F3-EEF1-47C2-93A4-687EBBE5FA1E}"/>
              </a:ext>
            </a:extLst>
          </p:cNvPr>
          <p:cNvSpPr/>
          <p:nvPr/>
        </p:nvSpPr>
        <p:spPr>
          <a:xfrm>
            <a:off x="4695310" y="3470420"/>
            <a:ext cx="362495" cy="293543"/>
          </a:xfrm>
          <a:custGeom>
            <a:avLst/>
            <a:gdLst>
              <a:gd name="connsiteX0" fmla="*/ 68775 w 564971"/>
              <a:gd name="connsiteY0" fmla="*/ 0 h 431616"/>
              <a:gd name="connsiteX1" fmla="*/ 59250 w 564971"/>
              <a:gd name="connsiteY1" fmla="*/ 47625 h 431616"/>
              <a:gd name="connsiteX2" fmla="*/ 40200 w 564971"/>
              <a:gd name="connsiteY2" fmla="*/ 161925 h 431616"/>
              <a:gd name="connsiteX3" fmla="*/ 11625 w 564971"/>
              <a:gd name="connsiteY3" fmla="*/ 238125 h 431616"/>
              <a:gd name="connsiteX4" fmla="*/ 11625 w 564971"/>
              <a:gd name="connsiteY4" fmla="*/ 409575 h 431616"/>
              <a:gd name="connsiteX5" fmla="*/ 106875 w 564971"/>
              <a:gd name="connsiteY5" fmla="*/ 419100 h 431616"/>
              <a:gd name="connsiteX6" fmla="*/ 249750 w 564971"/>
              <a:gd name="connsiteY6" fmla="*/ 428625 h 431616"/>
              <a:gd name="connsiteX7" fmla="*/ 459300 w 564971"/>
              <a:gd name="connsiteY7" fmla="*/ 419100 h 431616"/>
              <a:gd name="connsiteX8" fmla="*/ 506925 w 564971"/>
              <a:gd name="connsiteY8" fmla="*/ 428625 h 431616"/>
              <a:gd name="connsiteX9" fmla="*/ 516450 w 564971"/>
              <a:gd name="connsiteY9" fmla="*/ 371475 h 431616"/>
              <a:gd name="connsiteX10" fmla="*/ 545025 w 564971"/>
              <a:gd name="connsiteY10" fmla="*/ 295275 h 431616"/>
              <a:gd name="connsiteX11" fmla="*/ 554550 w 564971"/>
              <a:gd name="connsiteY11" fmla="*/ 266700 h 431616"/>
              <a:gd name="connsiteX12" fmla="*/ 564075 w 564971"/>
              <a:gd name="connsiteY12" fmla="*/ 114300 h 43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4971" h="431616">
                <a:moveTo>
                  <a:pt x="68775" y="0"/>
                </a:moveTo>
                <a:cubicBezTo>
                  <a:pt x="65600" y="15875"/>
                  <a:pt x="61912" y="31656"/>
                  <a:pt x="59250" y="47625"/>
                </a:cubicBezTo>
                <a:cubicBezTo>
                  <a:pt x="55430" y="70543"/>
                  <a:pt x="48363" y="135396"/>
                  <a:pt x="40200" y="161925"/>
                </a:cubicBezTo>
                <a:cubicBezTo>
                  <a:pt x="32222" y="187853"/>
                  <a:pt x="21150" y="212725"/>
                  <a:pt x="11625" y="238125"/>
                </a:cubicBezTo>
                <a:cubicBezTo>
                  <a:pt x="7827" y="268511"/>
                  <a:pt x="-12519" y="385431"/>
                  <a:pt x="11625" y="409575"/>
                </a:cubicBezTo>
                <a:cubicBezTo>
                  <a:pt x="34188" y="432138"/>
                  <a:pt x="75068" y="416555"/>
                  <a:pt x="106875" y="419100"/>
                </a:cubicBezTo>
                <a:cubicBezTo>
                  <a:pt x="154454" y="422906"/>
                  <a:pt x="202125" y="425450"/>
                  <a:pt x="249750" y="428625"/>
                </a:cubicBezTo>
                <a:cubicBezTo>
                  <a:pt x="319600" y="425450"/>
                  <a:pt x="389378" y="419100"/>
                  <a:pt x="459300" y="419100"/>
                </a:cubicBezTo>
                <a:cubicBezTo>
                  <a:pt x="475489" y="419100"/>
                  <a:pt x="494488" y="438989"/>
                  <a:pt x="506925" y="428625"/>
                </a:cubicBezTo>
                <a:cubicBezTo>
                  <a:pt x="521761" y="416261"/>
                  <a:pt x="512260" y="390328"/>
                  <a:pt x="516450" y="371475"/>
                </a:cubicBezTo>
                <a:cubicBezTo>
                  <a:pt x="520381" y="353786"/>
                  <a:pt x="540980" y="306061"/>
                  <a:pt x="545025" y="295275"/>
                </a:cubicBezTo>
                <a:cubicBezTo>
                  <a:pt x="548550" y="285874"/>
                  <a:pt x="552372" y="276501"/>
                  <a:pt x="554550" y="266700"/>
                </a:cubicBezTo>
                <a:cubicBezTo>
                  <a:pt x="569295" y="200349"/>
                  <a:pt x="564075" y="192503"/>
                  <a:pt x="564075" y="114300"/>
                </a:cubicBezTo>
              </a:path>
            </a:pathLst>
          </a:custGeom>
        </p:spPr>
        <p:txBody>
          <a:bodyPr vert="horz" wrap="square" lIns="60124" tIns="30062" rIns="60124" bIns="30062" numCol="1" rtlCol="0" anchor="t" anchorCtr="0" compatLnSpc="1">
            <a:prstTxWarp prst="textNoShape">
              <a:avLst/>
            </a:prstTxWarp>
          </a:bodyPr>
          <a:lstStyle/>
          <a:p>
            <a:pPr defTabSz="601241" eaLnBrk="0" hangingPunct="0"/>
            <a:endParaRPr lang="fr-FR" sz="1575" baseline="30000">
              <a:latin typeface="Times" charset="0"/>
            </a:endParaRPr>
          </a:p>
        </p:txBody>
      </p:sp>
      <p:sp>
        <p:nvSpPr>
          <p:cNvPr id="47" name="Forme libre 59">
            <a:extLst>
              <a:ext uri="{FF2B5EF4-FFF2-40B4-BE49-F238E27FC236}">
                <a16:creationId xmlns:a16="http://schemas.microsoft.com/office/drawing/2014/main" id="{FDFCB7AE-93AA-4E36-BB20-F9CA0D45247B}"/>
              </a:ext>
            </a:extLst>
          </p:cNvPr>
          <p:cNvSpPr/>
          <p:nvPr/>
        </p:nvSpPr>
        <p:spPr>
          <a:xfrm>
            <a:off x="5821154" y="2770800"/>
            <a:ext cx="1112273" cy="343332"/>
          </a:xfrm>
          <a:custGeom>
            <a:avLst/>
            <a:gdLst>
              <a:gd name="connsiteX0" fmla="*/ 0 w 1733550"/>
              <a:gd name="connsiteY0" fmla="*/ 0 h 504825"/>
              <a:gd name="connsiteX1" fmla="*/ 200025 w 1733550"/>
              <a:gd name="connsiteY1" fmla="*/ 28575 h 504825"/>
              <a:gd name="connsiteX2" fmla="*/ 304800 w 1733550"/>
              <a:gd name="connsiteY2" fmla="*/ 47625 h 504825"/>
              <a:gd name="connsiteX3" fmla="*/ 361950 w 1733550"/>
              <a:gd name="connsiteY3" fmla="*/ 76200 h 504825"/>
              <a:gd name="connsiteX4" fmla="*/ 447675 w 1733550"/>
              <a:gd name="connsiteY4" fmla="*/ 142875 h 504825"/>
              <a:gd name="connsiteX5" fmla="*/ 476250 w 1733550"/>
              <a:gd name="connsiteY5" fmla="*/ 161925 h 504825"/>
              <a:gd name="connsiteX6" fmla="*/ 542925 w 1733550"/>
              <a:gd name="connsiteY6" fmla="*/ 200025 h 504825"/>
              <a:gd name="connsiteX7" fmla="*/ 581025 w 1733550"/>
              <a:gd name="connsiteY7" fmla="*/ 228600 h 504825"/>
              <a:gd name="connsiteX8" fmla="*/ 638175 w 1733550"/>
              <a:gd name="connsiteY8" fmla="*/ 266700 h 504825"/>
              <a:gd name="connsiteX9" fmla="*/ 695325 w 1733550"/>
              <a:gd name="connsiteY9" fmla="*/ 323850 h 504825"/>
              <a:gd name="connsiteX10" fmla="*/ 723900 w 1733550"/>
              <a:gd name="connsiteY10" fmla="*/ 352425 h 504825"/>
              <a:gd name="connsiteX11" fmla="*/ 857250 w 1733550"/>
              <a:gd name="connsiteY11" fmla="*/ 400050 h 504825"/>
              <a:gd name="connsiteX12" fmla="*/ 914400 w 1733550"/>
              <a:gd name="connsiteY12" fmla="*/ 419100 h 504825"/>
              <a:gd name="connsiteX13" fmla="*/ 1000125 w 1733550"/>
              <a:gd name="connsiteY13" fmla="*/ 438150 h 504825"/>
              <a:gd name="connsiteX14" fmla="*/ 1038225 w 1733550"/>
              <a:gd name="connsiteY14" fmla="*/ 485775 h 504825"/>
              <a:gd name="connsiteX15" fmla="*/ 1066800 w 1733550"/>
              <a:gd name="connsiteY15" fmla="*/ 495300 h 504825"/>
              <a:gd name="connsiteX16" fmla="*/ 1133475 w 1733550"/>
              <a:gd name="connsiteY16" fmla="*/ 504825 h 504825"/>
              <a:gd name="connsiteX17" fmla="*/ 1438275 w 1733550"/>
              <a:gd name="connsiteY17" fmla="*/ 495300 h 504825"/>
              <a:gd name="connsiteX18" fmla="*/ 1485900 w 1733550"/>
              <a:gd name="connsiteY18" fmla="*/ 466725 h 504825"/>
              <a:gd name="connsiteX19" fmla="*/ 1543050 w 1733550"/>
              <a:gd name="connsiteY19" fmla="*/ 457200 h 504825"/>
              <a:gd name="connsiteX20" fmla="*/ 1609725 w 1733550"/>
              <a:gd name="connsiteY20" fmla="*/ 428625 h 504825"/>
              <a:gd name="connsiteX21" fmla="*/ 1628775 w 1733550"/>
              <a:gd name="connsiteY21" fmla="*/ 400050 h 504825"/>
              <a:gd name="connsiteX22" fmla="*/ 1733550 w 1733550"/>
              <a:gd name="connsiteY22" fmla="*/ 381000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733550" h="504825">
                <a:moveTo>
                  <a:pt x="0" y="0"/>
                </a:moveTo>
                <a:cubicBezTo>
                  <a:pt x="158390" y="15839"/>
                  <a:pt x="32909" y="722"/>
                  <a:pt x="200025" y="28575"/>
                </a:cubicBezTo>
                <a:cubicBezTo>
                  <a:pt x="221768" y="32199"/>
                  <a:pt x="278676" y="37175"/>
                  <a:pt x="304800" y="47625"/>
                </a:cubicBezTo>
                <a:cubicBezTo>
                  <a:pt x="324575" y="55535"/>
                  <a:pt x="342900" y="66675"/>
                  <a:pt x="361950" y="76200"/>
                </a:cubicBezTo>
                <a:cubicBezTo>
                  <a:pt x="396287" y="127705"/>
                  <a:pt x="368628" y="95447"/>
                  <a:pt x="447675" y="142875"/>
                </a:cubicBezTo>
                <a:cubicBezTo>
                  <a:pt x="457491" y="148765"/>
                  <a:pt x="466434" y="156035"/>
                  <a:pt x="476250" y="161925"/>
                </a:cubicBezTo>
                <a:cubicBezTo>
                  <a:pt x="498200" y="175095"/>
                  <a:pt x="521329" y="186282"/>
                  <a:pt x="542925" y="200025"/>
                </a:cubicBezTo>
                <a:cubicBezTo>
                  <a:pt x="556318" y="208548"/>
                  <a:pt x="568020" y="219496"/>
                  <a:pt x="581025" y="228600"/>
                </a:cubicBezTo>
                <a:cubicBezTo>
                  <a:pt x="599782" y="241730"/>
                  <a:pt x="621986" y="250511"/>
                  <a:pt x="638175" y="266700"/>
                </a:cubicBezTo>
                <a:lnTo>
                  <a:pt x="695325" y="323850"/>
                </a:lnTo>
                <a:cubicBezTo>
                  <a:pt x="704850" y="333375"/>
                  <a:pt x="711393" y="347422"/>
                  <a:pt x="723900" y="352425"/>
                </a:cubicBezTo>
                <a:cubicBezTo>
                  <a:pt x="799491" y="382662"/>
                  <a:pt x="755305" y="366068"/>
                  <a:pt x="857250" y="400050"/>
                </a:cubicBezTo>
                <a:cubicBezTo>
                  <a:pt x="876300" y="406400"/>
                  <a:pt x="894709" y="415162"/>
                  <a:pt x="914400" y="419100"/>
                </a:cubicBezTo>
                <a:cubicBezTo>
                  <a:pt x="974862" y="431192"/>
                  <a:pt x="946319" y="424698"/>
                  <a:pt x="1000125" y="438150"/>
                </a:cubicBezTo>
                <a:cubicBezTo>
                  <a:pt x="1012825" y="454025"/>
                  <a:pt x="1022789" y="472544"/>
                  <a:pt x="1038225" y="485775"/>
                </a:cubicBezTo>
                <a:cubicBezTo>
                  <a:pt x="1045848" y="492309"/>
                  <a:pt x="1056955" y="493331"/>
                  <a:pt x="1066800" y="495300"/>
                </a:cubicBezTo>
                <a:cubicBezTo>
                  <a:pt x="1088815" y="499703"/>
                  <a:pt x="1111250" y="501650"/>
                  <a:pt x="1133475" y="504825"/>
                </a:cubicBezTo>
                <a:cubicBezTo>
                  <a:pt x="1235075" y="501650"/>
                  <a:pt x="1337214" y="506225"/>
                  <a:pt x="1438275" y="495300"/>
                </a:cubicBezTo>
                <a:cubicBezTo>
                  <a:pt x="1456681" y="493310"/>
                  <a:pt x="1468501" y="473052"/>
                  <a:pt x="1485900" y="466725"/>
                </a:cubicBezTo>
                <a:cubicBezTo>
                  <a:pt x="1504050" y="460125"/>
                  <a:pt x="1524197" y="461390"/>
                  <a:pt x="1543050" y="457200"/>
                </a:cubicBezTo>
                <a:cubicBezTo>
                  <a:pt x="1568277" y="451594"/>
                  <a:pt x="1586429" y="440273"/>
                  <a:pt x="1609725" y="428625"/>
                </a:cubicBezTo>
                <a:cubicBezTo>
                  <a:pt x="1616075" y="419100"/>
                  <a:pt x="1620680" y="408145"/>
                  <a:pt x="1628775" y="400050"/>
                </a:cubicBezTo>
                <a:cubicBezTo>
                  <a:pt x="1661914" y="366911"/>
                  <a:pt x="1682667" y="381000"/>
                  <a:pt x="1733550" y="381000"/>
                </a:cubicBezTo>
              </a:path>
            </a:pathLst>
          </a:custGeom>
        </p:spPr>
        <p:txBody>
          <a:bodyPr vert="horz" wrap="square" lIns="60124" tIns="30062" rIns="60124" bIns="30062" numCol="1" rtlCol="0" anchor="t" anchorCtr="0" compatLnSpc="1">
            <a:prstTxWarp prst="textNoShape">
              <a:avLst/>
            </a:prstTxWarp>
          </a:bodyPr>
          <a:lstStyle/>
          <a:p>
            <a:pPr defTabSz="601241" eaLnBrk="0" hangingPunct="0"/>
            <a:endParaRPr lang="fr-FR" sz="1575" baseline="30000">
              <a:latin typeface="Times" charset="0"/>
            </a:endParaRPr>
          </a:p>
        </p:txBody>
      </p:sp>
      <p:sp>
        <p:nvSpPr>
          <p:cNvPr id="48" name="Forme libre 60">
            <a:extLst>
              <a:ext uri="{FF2B5EF4-FFF2-40B4-BE49-F238E27FC236}">
                <a16:creationId xmlns:a16="http://schemas.microsoft.com/office/drawing/2014/main" id="{C1AAFF25-15FC-426C-AC0A-61900C6CDC2D}"/>
              </a:ext>
            </a:extLst>
          </p:cNvPr>
          <p:cNvSpPr/>
          <p:nvPr/>
        </p:nvSpPr>
        <p:spPr>
          <a:xfrm>
            <a:off x="5802819" y="2855014"/>
            <a:ext cx="1100051" cy="207295"/>
          </a:xfrm>
          <a:custGeom>
            <a:avLst/>
            <a:gdLst>
              <a:gd name="connsiteX0" fmla="*/ 0 w 1714500"/>
              <a:gd name="connsiteY0" fmla="*/ 0 h 304800"/>
              <a:gd name="connsiteX1" fmla="*/ 381000 w 1714500"/>
              <a:gd name="connsiteY1" fmla="*/ 19050 h 304800"/>
              <a:gd name="connsiteX2" fmla="*/ 581025 w 1714500"/>
              <a:gd name="connsiteY2" fmla="*/ 28575 h 304800"/>
              <a:gd name="connsiteX3" fmla="*/ 657225 w 1714500"/>
              <a:gd name="connsiteY3" fmla="*/ 66675 h 304800"/>
              <a:gd name="connsiteX4" fmla="*/ 704850 w 1714500"/>
              <a:gd name="connsiteY4" fmla="*/ 104775 h 304800"/>
              <a:gd name="connsiteX5" fmla="*/ 790575 w 1714500"/>
              <a:gd name="connsiteY5" fmla="*/ 142875 h 304800"/>
              <a:gd name="connsiteX6" fmla="*/ 885825 w 1714500"/>
              <a:gd name="connsiteY6" fmla="*/ 200025 h 304800"/>
              <a:gd name="connsiteX7" fmla="*/ 923925 w 1714500"/>
              <a:gd name="connsiteY7" fmla="*/ 228600 h 304800"/>
              <a:gd name="connsiteX8" fmla="*/ 981075 w 1714500"/>
              <a:gd name="connsiteY8" fmla="*/ 247650 h 304800"/>
              <a:gd name="connsiteX9" fmla="*/ 1009650 w 1714500"/>
              <a:gd name="connsiteY9" fmla="*/ 266700 h 304800"/>
              <a:gd name="connsiteX10" fmla="*/ 1047750 w 1714500"/>
              <a:gd name="connsiteY10" fmla="*/ 276225 h 304800"/>
              <a:gd name="connsiteX11" fmla="*/ 1143000 w 1714500"/>
              <a:gd name="connsiteY11" fmla="*/ 304800 h 304800"/>
              <a:gd name="connsiteX12" fmla="*/ 1390650 w 1714500"/>
              <a:gd name="connsiteY12" fmla="*/ 295275 h 304800"/>
              <a:gd name="connsiteX13" fmla="*/ 1447800 w 1714500"/>
              <a:gd name="connsiteY13" fmla="*/ 285750 h 304800"/>
              <a:gd name="connsiteX14" fmla="*/ 1524000 w 1714500"/>
              <a:gd name="connsiteY14" fmla="*/ 257175 h 304800"/>
              <a:gd name="connsiteX15" fmla="*/ 1600200 w 1714500"/>
              <a:gd name="connsiteY15" fmla="*/ 238125 h 304800"/>
              <a:gd name="connsiteX16" fmla="*/ 1714500 w 1714500"/>
              <a:gd name="connsiteY16" fmla="*/ 257175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4500" h="304800">
                <a:moveTo>
                  <a:pt x="0" y="0"/>
                </a:moveTo>
                <a:cubicBezTo>
                  <a:pt x="145743" y="87446"/>
                  <a:pt x="12363" y="19050"/>
                  <a:pt x="381000" y="19050"/>
                </a:cubicBezTo>
                <a:cubicBezTo>
                  <a:pt x="447751" y="19050"/>
                  <a:pt x="514350" y="25400"/>
                  <a:pt x="581025" y="28575"/>
                </a:cubicBezTo>
                <a:cubicBezTo>
                  <a:pt x="606425" y="41275"/>
                  <a:pt x="633040" y="51792"/>
                  <a:pt x="657225" y="66675"/>
                </a:cubicBezTo>
                <a:cubicBezTo>
                  <a:pt x="674539" y="77330"/>
                  <a:pt x="687199" y="94689"/>
                  <a:pt x="704850" y="104775"/>
                </a:cubicBezTo>
                <a:cubicBezTo>
                  <a:pt x="732000" y="120289"/>
                  <a:pt x="762000" y="130175"/>
                  <a:pt x="790575" y="142875"/>
                </a:cubicBezTo>
                <a:cubicBezTo>
                  <a:pt x="829257" y="200899"/>
                  <a:pt x="788041" y="151133"/>
                  <a:pt x="885825" y="200025"/>
                </a:cubicBezTo>
                <a:cubicBezTo>
                  <a:pt x="900024" y="207125"/>
                  <a:pt x="909726" y="221500"/>
                  <a:pt x="923925" y="228600"/>
                </a:cubicBezTo>
                <a:cubicBezTo>
                  <a:pt x="941886" y="237580"/>
                  <a:pt x="962725" y="239495"/>
                  <a:pt x="981075" y="247650"/>
                </a:cubicBezTo>
                <a:cubicBezTo>
                  <a:pt x="991536" y="252299"/>
                  <a:pt x="999128" y="262191"/>
                  <a:pt x="1009650" y="266700"/>
                </a:cubicBezTo>
                <a:cubicBezTo>
                  <a:pt x="1021682" y="271857"/>
                  <a:pt x="1035120" y="272781"/>
                  <a:pt x="1047750" y="276225"/>
                </a:cubicBezTo>
                <a:cubicBezTo>
                  <a:pt x="1107723" y="292581"/>
                  <a:pt x="1099601" y="290334"/>
                  <a:pt x="1143000" y="304800"/>
                </a:cubicBezTo>
                <a:cubicBezTo>
                  <a:pt x="1225550" y="301625"/>
                  <a:pt x="1308200" y="300428"/>
                  <a:pt x="1390650" y="295275"/>
                </a:cubicBezTo>
                <a:cubicBezTo>
                  <a:pt x="1409925" y="294070"/>
                  <a:pt x="1429168" y="290832"/>
                  <a:pt x="1447800" y="285750"/>
                </a:cubicBezTo>
                <a:cubicBezTo>
                  <a:pt x="1543943" y="259529"/>
                  <a:pt x="1456188" y="274128"/>
                  <a:pt x="1524000" y="257175"/>
                </a:cubicBezTo>
                <a:lnTo>
                  <a:pt x="1600200" y="238125"/>
                </a:lnTo>
                <a:cubicBezTo>
                  <a:pt x="1709447" y="248057"/>
                  <a:pt x="1680177" y="222852"/>
                  <a:pt x="1714500" y="257175"/>
                </a:cubicBezTo>
              </a:path>
            </a:pathLst>
          </a:custGeom>
        </p:spPr>
        <p:txBody>
          <a:bodyPr vert="horz" wrap="square" lIns="60124" tIns="30062" rIns="60124" bIns="30062" numCol="1" rtlCol="0" anchor="t" anchorCtr="0" compatLnSpc="1">
            <a:prstTxWarp prst="textNoShape">
              <a:avLst/>
            </a:prstTxWarp>
          </a:bodyPr>
          <a:lstStyle/>
          <a:p>
            <a:pPr defTabSz="601241" eaLnBrk="0" hangingPunct="0"/>
            <a:endParaRPr lang="fr-FR" sz="1575" baseline="30000">
              <a:latin typeface="Times" charset="0"/>
            </a:endParaRPr>
          </a:p>
        </p:txBody>
      </p:sp>
      <p:sp>
        <p:nvSpPr>
          <p:cNvPr id="49" name="Forme libre 61">
            <a:extLst>
              <a:ext uri="{FF2B5EF4-FFF2-40B4-BE49-F238E27FC236}">
                <a16:creationId xmlns:a16="http://schemas.microsoft.com/office/drawing/2014/main" id="{DF18C413-2B64-4A8F-AFB1-688936B0E4D4}"/>
              </a:ext>
            </a:extLst>
          </p:cNvPr>
          <p:cNvSpPr/>
          <p:nvPr/>
        </p:nvSpPr>
        <p:spPr>
          <a:xfrm>
            <a:off x="5833377" y="2971618"/>
            <a:ext cx="1069493" cy="155471"/>
          </a:xfrm>
          <a:custGeom>
            <a:avLst/>
            <a:gdLst>
              <a:gd name="connsiteX0" fmla="*/ 0 w 1666875"/>
              <a:gd name="connsiteY0" fmla="*/ 0 h 228600"/>
              <a:gd name="connsiteX1" fmla="*/ 85725 w 1666875"/>
              <a:gd name="connsiteY1" fmla="*/ 19050 h 228600"/>
              <a:gd name="connsiteX2" fmla="*/ 161925 w 1666875"/>
              <a:gd name="connsiteY2" fmla="*/ 38100 h 228600"/>
              <a:gd name="connsiteX3" fmla="*/ 352425 w 1666875"/>
              <a:gd name="connsiteY3" fmla="*/ 28575 h 228600"/>
              <a:gd name="connsiteX4" fmla="*/ 485775 w 1666875"/>
              <a:gd name="connsiteY4" fmla="*/ 57150 h 228600"/>
              <a:gd name="connsiteX5" fmla="*/ 523875 w 1666875"/>
              <a:gd name="connsiteY5" fmla="*/ 66675 h 228600"/>
              <a:gd name="connsiteX6" fmla="*/ 619125 w 1666875"/>
              <a:gd name="connsiteY6" fmla="*/ 114300 h 228600"/>
              <a:gd name="connsiteX7" fmla="*/ 685800 w 1666875"/>
              <a:gd name="connsiteY7" fmla="*/ 152400 h 228600"/>
              <a:gd name="connsiteX8" fmla="*/ 714375 w 1666875"/>
              <a:gd name="connsiteY8" fmla="*/ 180975 h 228600"/>
              <a:gd name="connsiteX9" fmla="*/ 733425 w 1666875"/>
              <a:gd name="connsiteY9" fmla="*/ 219075 h 228600"/>
              <a:gd name="connsiteX10" fmla="*/ 762000 w 1666875"/>
              <a:gd name="connsiteY10" fmla="*/ 228600 h 228600"/>
              <a:gd name="connsiteX11" fmla="*/ 1019175 w 1666875"/>
              <a:gd name="connsiteY11" fmla="*/ 219075 h 228600"/>
              <a:gd name="connsiteX12" fmla="*/ 1181100 w 1666875"/>
              <a:gd name="connsiteY12" fmla="*/ 200025 h 228600"/>
              <a:gd name="connsiteX13" fmla="*/ 1209675 w 1666875"/>
              <a:gd name="connsiteY13" fmla="*/ 190500 h 228600"/>
              <a:gd name="connsiteX14" fmla="*/ 1381125 w 1666875"/>
              <a:gd name="connsiteY14" fmla="*/ 180975 h 228600"/>
              <a:gd name="connsiteX15" fmla="*/ 1666875 w 1666875"/>
              <a:gd name="connsiteY15" fmla="*/ 17145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66875" h="228600">
                <a:moveTo>
                  <a:pt x="0" y="0"/>
                </a:moveTo>
                <a:lnTo>
                  <a:pt x="85725" y="19050"/>
                </a:lnTo>
                <a:cubicBezTo>
                  <a:pt x="111211" y="25047"/>
                  <a:pt x="135760" y="37166"/>
                  <a:pt x="161925" y="38100"/>
                </a:cubicBezTo>
                <a:cubicBezTo>
                  <a:pt x="225464" y="40369"/>
                  <a:pt x="288925" y="31750"/>
                  <a:pt x="352425" y="28575"/>
                </a:cubicBezTo>
                <a:cubicBezTo>
                  <a:pt x="567953" y="67762"/>
                  <a:pt x="394992" y="31212"/>
                  <a:pt x="485775" y="57150"/>
                </a:cubicBezTo>
                <a:cubicBezTo>
                  <a:pt x="498362" y="60746"/>
                  <a:pt x="511843" y="61518"/>
                  <a:pt x="523875" y="66675"/>
                </a:cubicBezTo>
                <a:cubicBezTo>
                  <a:pt x="556502" y="80658"/>
                  <a:pt x="590727" y="93001"/>
                  <a:pt x="619125" y="114300"/>
                </a:cubicBezTo>
                <a:cubicBezTo>
                  <a:pt x="665257" y="148899"/>
                  <a:pt x="642165" y="137855"/>
                  <a:pt x="685800" y="152400"/>
                </a:cubicBezTo>
                <a:cubicBezTo>
                  <a:pt x="695325" y="161925"/>
                  <a:pt x="706545" y="170014"/>
                  <a:pt x="714375" y="180975"/>
                </a:cubicBezTo>
                <a:cubicBezTo>
                  <a:pt x="722628" y="192529"/>
                  <a:pt x="723385" y="209035"/>
                  <a:pt x="733425" y="219075"/>
                </a:cubicBezTo>
                <a:cubicBezTo>
                  <a:pt x="740525" y="226175"/>
                  <a:pt x="752475" y="225425"/>
                  <a:pt x="762000" y="228600"/>
                </a:cubicBezTo>
                <a:lnTo>
                  <a:pt x="1019175" y="219075"/>
                </a:lnTo>
                <a:cubicBezTo>
                  <a:pt x="1060622" y="216894"/>
                  <a:pt x="1134825" y="210308"/>
                  <a:pt x="1181100" y="200025"/>
                </a:cubicBezTo>
                <a:cubicBezTo>
                  <a:pt x="1190901" y="197847"/>
                  <a:pt x="1199680" y="191452"/>
                  <a:pt x="1209675" y="190500"/>
                </a:cubicBezTo>
                <a:cubicBezTo>
                  <a:pt x="1266655" y="185073"/>
                  <a:pt x="1323992" y="184438"/>
                  <a:pt x="1381125" y="180975"/>
                </a:cubicBezTo>
                <a:cubicBezTo>
                  <a:pt x="1590559" y="168282"/>
                  <a:pt x="1457272" y="171450"/>
                  <a:pt x="1666875" y="171450"/>
                </a:cubicBezTo>
              </a:path>
            </a:pathLst>
          </a:custGeom>
        </p:spPr>
        <p:txBody>
          <a:bodyPr vert="horz" wrap="square" lIns="60124" tIns="30062" rIns="60124" bIns="30062" numCol="1" rtlCol="0" anchor="t" anchorCtr="0" compatLnSpc="1">
            <a:prstTxWarp prst="textNoShape">
              <a:avLst/>
            </a:prstTxWarp>
          </a:bodyPr>
          <a:lstStyle/>
          <a:p>
            <a:pPr defTabSz="601241" eaLnBrk="0" hangingPunct="0"/>
            <a:endParaRPr lang="fr-FR" sz="1575" baseline="30000">
              <a:latin typeface="Times" charset="0"/>
            </a:endParaRPr>
          </a:p>
        </p:txBody>
      </p:sp>
      <p:sp>
        <p:nvSpPr>
          <p:cNvPr id="11" name="Espace réservé du numéro de diapositive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1280160" y="6356350"/>
            <a:ext cx="997565" cy="360363"/>
          </a:xfrm>
          <a:prstGeom prst="roundRect">
            <a:avLst>
              <a:gd name="adj" fmla="val 16667"/>
            </a:avLst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fld id="{BF06267A-BA50-4391-92CC-A74B664CEC2F}" type="slidenum">
              <a:rPr kumimoji="0" lang="fr-FR" altLang="fr-FR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1" name="Picture 33">
            <a:hlinkClick r:id="rId5" action="ppaction://hlinksldjump"/>
          </p:cNvPr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000" y="5512526"/>
            <a:ext cx="972000" cy="80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005" y="1228639"/>
            <a:ext cx="7353678" cy="52326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7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Google Shape;120;p9"/>
          <p:cNvSpPr txBox="1">
            <a:spLocks/>
          </p:cNvSpPr>
          <p:nvPr/>
        </p:nvSpPr>
        <p:spPr>
          <a:xfrm>
            <a:off x="966663" y="834115"/>
            <a:ext cx="11658600" cy="635000"/>
          </a:xfrm>
          <a:prstGeom prst="rect">
            <a:avLst/>
          </a:prstGeom>
        </p:spPr>
        <p:txBody>
          <a:bodyPr lIns="0" tIns="12700" rIns="0" bIns="0" anchor="t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1270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Roboto" charset="0"/>
              <a:cs typeface="Calibri" panose="020F0502020204030204" pitchFamily="34" charset="0"/>
            </a:endParaRPr>
          </a:p>
        </p:txBody>
      </p:sp>
      <p:sp>
        <p:nvSpPr>
          <p:cNvPr id="22" name="BackgroundTitle"/>
          <p:cNvSpPr/>
          <p:nvPr/>
        </p:nvSpPr>
        <p:spPr>
          <a:xfrm>
            <a:off x="1579563" y="47625"/>
            <a:ext cx="10458450" cy="1154113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3" name="Titre 1"/>
          <p:cNvSpPr txBox="1">
            <a:spLocks/>
          </p:cNvSpPr>
          <p:nvPr/>
        </p:nvSpPr>
        <p:spPr>
          <a:xfrm>
            <a:off x="1933453" y="140202"/>
            <a:ext cx="9286547" cy="571500"/>
          </a:xfrm>
          <a:prstGeom prst="rect">
            <a:avLst/>
          </a:prstGeom>
        </p:spPr>
        <p:txBody>
          <a:bodyPr/>
          <a:lstStyle/>
          <a:p>
            <a:pPr marL="12700"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La surveillance des </a:t>
            </a:r>
            <a:r>
              <a:rPr lang="fr-FR" sz="3200" b="1" dirty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pollens </a:t>
            </a:r>
            <a:endParaRPr lang="fr-FR" sz="3200" b="1" dirty="0" smtClean="0">
              <a:solidFill>
                <a:prstClr val="white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12700"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b="1" dirty="0">
                <a:solidFill>
                  <a:srgbClr val="1ED1AF"/>
                </a:solidFill>
                <a:latin typeface="Calibri" panose="020F0502020204030204" pitchFamily="34" charset="0"/>
                <a:cs typeface="Arial" pitchFamily="34" charset="0"/>
              </a:rPr>
              <a:t>https://www.atmosud.org/allergie-pollen/indice-pollinique</a:t>
            </a:r>
            <a:endParaRPr lang="fr-FR" altLang="fr-FR" sz="2400" b="1" dirty="0">
              <a:solidFill>
                <a:srgbClr val="1ED1AF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6" name="Forme libre 57">
            <a:extLst>
              <a:ext uri="{FF2B5EF4-FFF2-40B4-BE49-F238E27FC236}">
                <a16:creationId xmlns:a16="http://schemas.microsoft.com/office/drawing/2014/main" id="{437E45F3-EEF1-47C2-93A4-687EBBE5FA1E}"/>
              </a:ext>
            </a:extLst>
          </p:cNvPr>
          <p:cNvSpPr/>
          <p:nvPr/>
        </p:nvSpPr>
        <p:spPr>
          <a:xfrm>
            <a:off x="4695310" y="3470420"/>
            <a:ext cx="362495" cy="293543"/>
          </a:xfrm>
          <a:custGeom>
            <a:avLst/>
            <a:gdLst>
              <a:gd name="connsiteX0" fmla="*/ 68775 w 564971"/>
              <a:gd name="connsiteY0" fmla="*/ 0 h 431616"/>
              <a:gd name="connsiteX1" fmla="*/ 59250 w 564971"/>
              <a:gd name="connsiteY1" fmla="*/ 47625 h 431616"/>
              <a:gd name="connsiteX2" fmla="*/ 40200 w 564971"/>
              <a:gd name="connsiteY2" fmla="*/ 161925 h 431616"/>
              <a:gd name="connsiteX3" fmla="*/ 11625 w 564971"/>
              <a:gd name="connsiteY3" fmla="*/ 238125 h 431616"/>
              <a:gd name="connsiteX4" fmla="*/ 11625 w 564971"/>
              <a:gd name="connsiteY4" fmla="*/ 409575 h 431616"/>
              <a:gd name="connsiteX5" fmla="*/ 106875 w 564971"/>
              <a:gd name="connsiteY5" fmla="*/ 419100 h 431616"/>
              <a:gd name="connsiteX6" fmla="*/ 249750 w 564971"/>
              <a:gd name="connsiteY6" fmla="*/ 428625 h 431616"/>
              <a:gd name="connsiteX7" fmla="*/ 459300 w 564971"/>
              <a:gd name="connsiteY7" fmla="*/ 419100 h 431616"/>
              <a:gd name="connsiteX8" fmla="*/ 506925 w 564971"/>
              <a:gd name="connsiteY8" fmla="*/ 428625 h 431616"/>
              <a:gd name="connsiteX9" fmla="*/ 516450 w 564971"/>
              <a:gd name="connsiteY9" fmla="*/ 371475 h 431616"/>
              <a:gd name="connsiteX10" fmla="*/ 545025 w 564971"/>
              <a:gd name="connsiteY10" fmla="*/ 295275 h 431616"/>
              <a:gd name="connsiteX11" fmla="*/ 554550 w 564971"/>
              <a:gd name="connsiteY11" fmla="*/ 266700 h 431616"/>
              <a:gd name="connsiteX12" fmla="*/ 564075 w 564971"/>
              <a:gd name="connsiteY12" fmla="*/ 114300 h 43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4971" h="431616">
                <a:moveTo>
                  <a:pt x="68775" y="0"/>
                </a:moveTo>
                <a:cubicBezTo>
                  <a:pt x="65600" y="15875"/>
                  <a:pt x="61912" y="31656"/>
                  <a:pt x="59250" y="47625"/>
                </a:cubicBezTo>
                <a:cubicBezTo>
                  <a:pt x="55430" y="70543"/>
                  <a:pt x="48363" y="135396"/>
                  <a:pt x="40200" y="161925"/>
                </a:cubicBezTo>
                <a:cubicBezTo>
                  <a:pt x="32222" y="187853"/>
                  <a:pt x="21150" y="212725"/>
                  <a:pt x="11625" y="238125"/>
                </a:cubicBezTo>
                <a:cubicBezTo>
                  <a:pt x="7827" y="268511"/>
                  <a:pt x="-12519" y="385431"/>
                  <a:pt x="11625" y="409575"/>
                </a:cubicBezTo>
                <a:cubicBezTo>
                  <a:pt x="34188" y="432138"/>
                  <a:pt x="75068" y="416555"/>
                  <a:pt x="106875" y="419100"/>
                </a:cubicBezTo>
                <a:cubicBezTo>
                  <a:pt x="154454" y="422906"/>
                  <a:pt x="202125" y="425450"/>
                  <a:pt x="249750" y="428625"/>
                </a:cubicBezTo>
                <a:cubicBezTo>
                  <a:pt x="319600" y="425450"/>
                  <a:pt x="389378" y="419100"/>
                  <a:pt x="459300" y="419100"/>
                </a:cubicBezTo>
                <a:cubicBezTo>
                  <a:pt x="475489" y="419100"/>
                  <a:pt x="494488" y="438989"/>
                  <a:pt x="506925" y="428625"/>
                </a:cubicBezTo>
                <a:cubicBezTo>
                  <a:pt x="521761" y="416261"/>
                  <a:pt x="512260" y="390328"/>
                  <a:pt x="516450" y="371475"/>
                </a:cubicBezTo>
                <a:cubicBezTo>
                  <a:pt x="520381" y="353786"/>
                  <a:pt x="540980" y="306061"/>
                  <a:pt x="545025" y="295275"/>
                </a:cubicBezTo>
                <a:cubicBezTo>
                  <a:pt x="548550" y="285874"/>
                  <a:pt x="552372" y="276501"/>
                  <a:pt x="554550" y="266700"/>
                </a:cubicBezTo>
                <a:cubicBezTo>
                  <a:pt x="569295" y="200349"/>
                  <a:pt x="564075" y="192503"/>
                  <a:pt x="564075" y="114300"/>
                </a:cubicBezTo>
              </a:path>
            </a:pathLst>
          </a:custGeom>
        </p:spPr>
        <p:txBody>
          <a:bodyPr vert="horz" wrap="square" lIns="60124" tIns="30062" rIns="60124" bIns="30062" numCol="1" rtlCol="0" anchor="t" anchorCtr="0" compatLnSpc="1">
            <a:prstTxWarp prst="textNoShape">
              <a:avLst/>
            </a:prstTxWarp>
          </a:bodyPr>
          <a:lstStyle/>
          <a:p>
            <a:pPr defTabSz="601241" eaLnBrk="0" hangingPunct="0"/>
            <a:endParaRPr lang="fr-FR" sz="1575" baseline="30000">
              <a:latin typeface="Times" charset="0"/>
            </a:endParaRPr>
          </a:p>
        </p:txBody>
      </p:sp>
      <p:sp>
        <p:nvSpPr>
          <p:cNvPr id="47" name="Forme libre 59">
            <a:extLst>
              <a:ext uri="{FF2B5EF4-FFF2-40B4-BE49-F238E27FC236}">
                <a16:creationId xmlns:a16="http://schemas.microsoft.com/office/drawing/2014/main" id="{FDFCB7AE-93AA-4E36-BB20-F9CA0D45247B}"/>
              </a:ext>
            </a:extLst>
          </p:cNvPr>
          <p:cNvSpPr/>
          <p:nvPr/>
        </p:nvSpPr>
        <p:spPr>
          <a:xfrm>
            <a:off x="5821154" y="2770800"/>
            <a:ext cx="1112273" cy="343332"/>
          </a:xfrm>
          <a:custGeom>
            <a:avLst/>
            <a:gdLst>
              <a:gd name="connsiteX0" fmla="*/ 0 w 1733550"/>
              <a:gd name="connsiteY0" fmla="*/ 0 h 504825"/>
              <a:gd name="connsiteX1" fmla="*/ 200025 w 1733550"/>
              <a:gd name="connsiteY1" fmla="*/ 28575 h 504825"/>
              <a:gd name="connsiteX2" fmla="*/ 304800 w 1733550"/>
              <a:gd name="connsiteY2" fmla="*/ 47625 h 504825"/>
              <a:gd name="connsiteX3" fmla="*/ 361950 w 1733550"/>
              <a:gd name="connsiteY3" fmla="*/ 76200 h 504825"/>
              <a:gd name="connsiteX4" fmla="*/ 447675 w 1733550"/>
              <a:gd name="connsiteY4" fmla="*/ 142875 h 504825"/>
              <a:gd name="connsiteX5" fmla="*/ 476250 w 1733550"/>
              <a:gd name="connsiteY5" fmla="*/ 161925 h 504825"/>
              <a:gd name="connsiteX6" fmla="*/ 542925 w 1733550"/>
              <a:gd name="connsiteY6" fmla="*/ 200025 h 504825"/>
              <a:gd name="connsiteX7" fmla="*/ 581025 w 1733550"/>
              <a:gd name="connsiteY7" fmla="*/ 228600 h 504825"/>
              <a:gd name="connsiteX8" fmla="*/ 638175 w 1733550"/>
              <a:gd name="connsiteY8" fmla="*/ 266700 h 504825"/>
              <a:gd name="connsiteX9" fmla="*/ 695325 w 1733550"/>
              <a:gd name="connsiteY9" fmla="*/ 323850 h 504825"/>
              <a:gd name="connsiteX10" fmla="*/ 723900 w 1733550"/>
              <a:gd name="connsiteY10" fmla="*/ 352425 h 504825"/>
              <a:gd name="connsiteX11" fmla="*/ 857250 w 1733550"/>
              <a:gd name="connsiteY11" fmla="*/ 400050 h 504825"/>
              <a:gd name="connsiteX12" fmla="*/ 914400 w 1733550"/>
              <a:gd name="connsiteY12" fmla="*/ 419100 h 504825"/>
              <a:gd name="connsiteX13" fmla="*/ 1000125 w 1733550"/>
              <a:gd name="connsiteY13" fmla="*/ 438150 h 504825"/>
              <a:gd name="connsiteX14" fmla="*/ 1038225 w 1733550"/>
              <a:gd name="connsiteY14" fmla="*/ 485775 h 504825"/>
              <a:gd name="connsiteX15" fmla="*/ 1066800 w 1733550"/>
              <a:gd name="connsiteY15" fmla="*/ 495300 h 504825"/>
              <a:gd name="connsiteX16" fmla="*/ 1133475 w 1733550"/>
              <a:gd name="connsiteY16" fmla="*/ 504825 h 504825"/>
              <a:gd name="connsiteX17" fmla="*/ 1438275 w 1733550"/>
              <a:gd name="connsiteY17" fmla="*/ 495300 h 504825"/>
              <a:gd name="connsiteX18" fmla="*/ 1485900 w 1733550"/>
              <a:gd name="connsiteY18" fmla="*/ 466725 h 504825"/>
              <a:gd name="connsiteX19" fmla="*/ 1543050 w 1733550"/>
              <a:gd name="connsiteY19" fmla="*/ 457200 h 504825"/>
              <a:gd name="connsiteX20" fmla="*/ 1609725 w 1733550"/>
              <a:gd name="connsiteY20" fmla="*/ 428625 h 504825"/>
              <a:gd name="connsiteX21" fmla="*/ 1628775 w 1733550"/>
              <a:gd name="connsiteY21" fmla="*/ 400050 h 504825"/>
              <a:gd name="connsiteX22" fmla="*/ 1733550 w 1733550"/>
              <a:gd name="connsiteY22" fmla="*/ 381000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733550" h="504825">
                <a:moveTo>
                  <a:pt x="0" y="0"/>
                </a:moveTo>
                <a:cubicBezTo>
                  <a:pt x="158390" y="15839"/>
                  <a:pt x="32909" y="722"/>
                  <a:pt x="200025" y="28575"/>
                </a:cubicBezTo>
                <a:cubicBezTo>
                  <a:pt x="221768" y="32199"/>
                  <a:pt x="278676" y="37175"/>
                  <a:pt x="304800" y="47625"/>
                </a:cubicBezTo>
                <a:cubicBezTo>
                  <a:pt x="324575" y="55535"/>
                  <a:pt x="342900" y="66675"/>
                  <a:pt x="361950" y="76200"/>
                </a:cubicBezTo>
                <a:cubicBezTo>
                  <a:pt x="396287" y="127705"/>
                  <a:pt x="368628" y="95447"/>
                  <a:pt x="447675" y="142875"/>
                </a:cubicBezTo>
                <a:cubicBezTo>
                  <a:pt x="457491" y="148765"/>
                  <a:pt x="466434" y="156035"/>
                  <a:pt x="476250" y="161925"/>
                </a:cubicBezTo>
                <a:cubicBezTo>
                  <a:pt x="498200" y="175095"/>
                  <a:pt x="521329" y="186282"/>
                  <a:pt x="542925" y="200025"/>
                </a:cubicBezTo>
                <a:cubicBezTo>
                  <a:pt x="556318" y="208548"/>
                  <a:pt x="568020" y="219496"/>
                  <a:pt x="581025" y="228600"/>
                </a:cubicBezTo>
                <a:cubicBezTo>
                  <a:pt x="599782" y="241730"/>
                  <a:pt x="621986" y="250511"/>
                  <a:pt x="638175" y="266700"/>
                </a:cubicBezTo>
                <a:lnTo>
                  <a:pt x="695325" y="323850"/>
                </a:lnTo>
                <a:cubicBezTo>
                  <a:pt x="704850" y="333375"/>
                  <a:pt x="711393" y="347422"/>
                  <a:pt x="723900" y="352425"/>
                </a:cubicBezTo>
                <a:cubicBezTo>
                  <a:pt x="799491" y="382662"/>
                  <a:pt x="755305" y="366068"/>
                  <a:pt x="857250" y="400050"/>
                </a:cubicBezTo>
                <a:cubicBezTo>
                  <a:pt x="876300" y="406400"/>
                  <a:pt x="894709" y="415162"/>
                  <a:pt x="914400" y="419100"/>
                </a:cubicBezTo>
                <a:cubicBezTo>
                  <a:pt x="974862" y="431192"/>
                  <a:pt x="946319" y="424698"/>
                  <a:pt x="1000125" y="438150"/>
                </a:cubicBezTo>
                <a:cubicBezTo>
                  <a:pt x="1012825" y="454025"/>
                  <a:pt x="1022789" y="472544"/>
                  <a:pt x="1038225" y="485775"/>
                </a:cubicBezTo>
                <a:cubicBezTo>
                  <a:pt x="1045848" y="492309"/>
                  <a:pt x="1056955" y="493331"/>
                  <a:pt x="1066800" y="495300"/>
                </a:cubicBezTo>
                <a:cubicBezTo>
                  <a:pt x="1088815" y="499703"/>
                  <a:pt x="1111250" y="501650"/>
                  <a:pt x="1133475" y="504825"/>
                </a:cubicBezTo>
                <a:cubicBezTo>
                  <a:pt x="1235075" y="501650"/>
                  <a:pt x="1337214" y="506225"/>
                  <a:pt x="1438275" y="495300"/>
                </a:cubicBezTo>
                <a:cubicBezTo>
                  <a:pt x="1456681" y="493310"/>
                  <a:pt x="1468501" y="473052"/>
                  <a:pt x="1485900" y="466725"/>
                </a:cubicBezTo>
                <a:cubicBezTo>
                  <a:pt x="1504050" y="460125"/>
                  <a:pt x="1524197" y="461390"/>
                  <a:pt x="1543050" y="457200"/>
                </a:cubicBezTo>
                <a:cubicBezTo>
                  <a:pt x="1568277" y="451594"/>
                  <a:pt x="1586429" y="440273"/>
                  <a:pt x="1609725" y="428625"/>
                </a:cubicBezTo>
                <a:cubicBezTo>
                  <a:pt x="1616075" y="419100"/>
                  <a:pt x="1620680" y="408145"/>
                  <a:pt x="1628775" y="400050"/>
                </a:cubicBezTo>
                <a:cubicBezTo>
                  <a:pt x="1661914" y="366911"/>
                  <a:pt x="1682667" y="381000"/>
                  <a:pt x="1733550" y="381000"/>
                </a:cubicBezTo>
              </a:path>
            </a:pathLst>
          </a:custGeom>
        </p:spPr>
        <p:txBody>
          <a:bodyPr vert="horz" wrap="square" lIns="60124" tIns="30062" rIns="60124" bIns="30062" numCol="1" rtlCol="0" anchor="t" anchorCtr="0" compatLnSpc="1">
            <a:prstTxWarp prst="textNoShape">
              <a:avLst/>
            </a:prstTxWarp>
          </a:bodyPr>
          <a:lstStyle/>
          <a:p>
            <a:pPr defTabSz="601241" eaLnBrk="0" hangingPunct="0"/>
            <a:endParaRPr lang="fr-FR" sz="1575" baseline="30000">
              <a:latin typeface="Times" charset="0"/>
            </a:endParaRPr>
          </a:p>
        </p:txBody>
      </p:sp>
      <p:sp>
        <p:nvSpPr>
          <p:cNvPr id="48" name="Forme libre 60">
            <a:extLst>
              <a:ext uri="{FF2B5EF4-FFF2-40B4-BE49-F238E27FC236}">
                <a16:creationId xmlns:a16="http://schemas.microsoft.com/office/drawing/2014/main" id="{C1AAFF25-15FC-426C-AC0A-61900C6CDC2D}"/>
              </a:ext>
            </a:extLst>
          </p:cNvPr>
          <p:cNvSpPr/>
          <p:nvPr/>
        </p:nvSpPr>
        <p:spPr>
          <a:xfrm>
            <a:off x="5802819" y="2855014"/>
            <a:ext cx="1100051" cy="207295"/>
          </a:xfrm>
          <a:custGeom>
            <a:avLst/>
            <a:gdLst>
              <a:gd name="connsiteX0" fmla="*/ 0 w 1714500"/>
              <a:gd name="connsiteY0" fmla="*/ 0 h 304800"/>
              <a:gd name="connsiteX1" fmla="*/ 381000 w 1714500"/>
              <a:gd name="connsiteY1" fmla="*/ 19050 h 304800"/>
              <a:gd name="connsiteX2" fmla="*/ 581025 w 1714500"/>
              <a:gd name="connsiteY2" fmla="*/ 28575 h 304800"/>
              <a:gd name="connsiteX3" fmla="*/ 657225 w 1714500"/>
              <a:gd name="connsiteY3" fmla="*/ 66675 h 304800"/>
              <a:gd name="connsiteX4" fmla="*/ 704850 w 1714500"/>
              <a:gd name="connsiteY4" fmla="*/ 104775 h 304800"/>
              <a:gd name="connsiteX5" fmla="*/ 790575 w 1714500"/>
              <a:gd name="connsiteY5" fmla="*/ 142875 h 304800"/>
              <a:gd name="connsiteX6" fmla="*/ 885825 w 1714500"/>
              <a:gd name="connsiteY6" fmla="*/ 200025 h 304800"/>
              <a:gd name="connsiteX7" fmla="*/ 923925 w 1714500"/>
              <a:gd name="connsiteY7" fmla="*/ 228600 h 304800"/>
              <a:gd name="connsiteX8" fmla="*/ 981075 w 1714500"/>
              <a:gd name="connsiteY8" fmla="*/ 247650 h 304800"/>
              <a:gd name="connsiteX9" fmla="*/ 1009650 w 1714500"/>
              <a:gd name="connsiteY9" fmla="*/ 266700 h 304800"/>
              <a:gd name="connsiteX10" fmla="*/ 1047750 w 1714500"/>
              <a:gd name="connsiteY10" fmla="*/ 276225 h 304800"/>
              <a:gd name="connsiteX11" fmla="*/ 1143000 w 1714500"/>
              <a:gd name="connsiteY11" fmla="*/ 304800 h 304800"/>
              <a:gd name="connsiteX12" fmla="*/ 1390650 w 1714500"/>
              <a:gd name="connsiteY12" fmla="*/ 295275 h 304800"/>
              <a:gd name="connsiteX13" fmla="*/ 1447800 w 1714500"/>
              <a:gd name="connsiteY13" fmla="*/ 285750 h 304800"/>
              <a:gd name="connsiteX14" fmla="*/ 1524000 w 1714500"/>
              <a:gd name="connsiteY14" fmla="*/ 257175 h 304800"/>
              <a:gd name="connsiteX15" fmla="*/ 1600200 w 1714500"/>
              <a:gd name="connsiteY15" fmla="*/ 238125 h 304800"/>
              <a:gd name="connsiteX16" fmla="*/ 1714500 w 1714500"/>
              <a:gd name="connsiteY16" fmla="*/ 257175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4500" h="304800">
                <a:moveTo>
                  <a:pt x="0" y="0"/>
                </a:moveTo>
                <a:cubicBezTo>
                  <a:pt x="145743" y="87446"/>
                  <a:pt x="12363" y="19050"/>
                  <a:pt x="381000" y="19050"/>
                </a:cubicBezTo>
                <a:cubicBezTo>
                  <a:pt x="447751" y="19050"/>
                  <a:pt x="514350" y="25400"/>
                  <a:pt x="581025" y="28575"/>
                </a:cubicBezTo>
                <a:cubicBezTo>
                  <a:pt x="606425" y="41275"/>
                  <a:pt x="633040" y="51792"/>
                  <a:pt x="657225" y="66675"/>
                </a:cubicBezTo>
                <a:cubicBezTo>
                  <a:pt x="674539" y="77330"/>
                  <a:pt x="687199" y="94689"/>
                  <a:pt x="704850" y="104775"/>
                </a:cubicBezTo>
                <a:cubicBezTo>
                  <a:pt x="732000" y="120289"/>
                  <a:pt x="762000" y="130175"/>
                  <a:pt x="790575" y="142875"/>
                </a:cubicBezTo>
                <a:cubicBezTo>
                  <a:pt x="829257" y="200899"/>
                  <a:pt x="788041" y="151133"/>
                  <a:pt x="885825" y="200025"/>
                </a:cubicBezTo>
                <a:cubicBezTo>
                  <a:pt x="900024" y="207125"/>
                  <a:pt x="909726" y="221500"/>
                  <a:pt x="923925" y="228600"/>
                </a:cubicBezTo>
                <a:cubicBezTo>
                  <a:pt x="941886" y="237580"/>
                  <a:pt x="962725" y="239495"/>
                  <a:pt x="981075" y="247650"/>
                </a:cubicBezTo>
                <a:cubicBezTo>
                  <a:pt x="991536" y="252299"/>
                  <a:pt x="999128" y="262191"/>
                  <a:pt x="1009650" y="266700"/>
                </a:cubicBezTo>
                <a:cubicBezTo>
                  <a:pt x="1021682" y="271857"/>
                  <a:pt x="1035120" y="272781"/>
                  <a:pt x="1047750" y="276225"/>
                </a:cubicBezTo>
                <a:cubicBezTo>
                  <a:pt x="1107723" y="292581"/>
                  <a:pt x="1099601" y="290334"/>
                  <a:pt x="1143000" y="304800"/>
                </a:cubicBezTo>
                <a:cubicBezTo>
                  <a:pt x="1225550" y="301625"/>
                  <a:pt x="1308200" y="300428"/>
                  <a:pt x="1390650" y="295275"/>
                </a:cubicBezTo>
                <a:cubicBezTo>
                  <a:pt x="1409925" y="294070"/>
                  <a:pt x="1429168" y="290832"/>
                  <a:pt x="1447800" y="285750"/>
                </a:cubicBezTo>
                <a:cubicBezTo>
                  <a:pt x="1543943" y="259529"/>
                  <a:pt x="1456188" y="274128"/>
                  <a:pt x="1524000" y="257175"/>
                </a:cubicBezTo>
                <a:lnTo>
                  <a:pt x="1600200" y="238125"/>
                </a:lnTo>
                <a:cubicBezTo>
                  <a:pt x="1709447" y="248057"/>
                  <a:pt x="1680177" y="222852"/>
                  <a:pt x="1714500" y="257175"/>
                </a:cubicBezTo>
              </a:path>
            </a:pathLst>
          </a:custGeom>
        </p:spPr>
        <p:txBody>
          <a:bodyPr vert="horz" wrap="square" lIns="60124" tIns="30062" rIns="60124" bIns="30062" numCol="1" rtlCol="0" anchor="t" anchorCtr="0" compatLnSpc="1">
            <a:prstTxWarp prst="textNoShape">
              <a:avLst/>
            </a:prstTxWarp>
          </a:bodyPr>
          <a:lstStyle/>
          <a:p>
            <a:pPr defTabSz="601241" eaLnBrk="0" hangingPunct="0"/>
            <a:endParaRPr lang="fr-FR" sz="1575" baseline="30000">
              <a:latin typeface="Times" charset="0"/>
            </a:endParaRPr>
          </a:p>
        </p:txBody>
      </p:sp>
      <p:sp>
        <p:nvSpPr>
          <p:cNvPr id="49" name="Forme libre 61">
            <a:extLst>
              <a:ext uri="{FF2B5EF4-FFF2-40B4-BE49-F238E27FC236}">
                <a16:creationId xmlns:a16="http://schemas.microsoft.com/office/drawing/2014/main" id="{DF18C413-2B64-4A8F-AFB1-688936B0E4D4}"/>
              </a:ext>
            </a:extLst>
          </p:cNvPr>
          <p:cNvSpPr/>
          <p:nvPr/>
        </p:nvSpPr>
        <p:spPr>
          <a:xfrm>
            <a:off x="5833377" y="2971618"/>
            <a:ext cx="1069493" cy="155471"/>
          </a:xfrm>
          <a:custGeom>
            <a:avLst/>
            <a:gdLst>
              <a:gd name="connsiteX0" fmla="*/ 0 w 1666875"/>
              <a:gd name="connsiteY0" fmla="*/ 0 h 228600"/>
              <a:gd name="connsiteX1" fmla="*/ 85725 w 1666875"/>
              <a:gd name="connsiteY1" fmla="*/ 19050 h 228600"/>
              <a:gd name="connsiteX2" fmla="*/ 161925 w 1666875"/>
              <a:gd name="connsiteY2" fmla="*/ 38100 h 228600"/>
              <a:gd name="connsiteX3" fmla="*/ 352425 w 1666875"/>
              <a:gd name="connsiteY3" fmla="*/ 28575 h 228600"/>
              <a:gd name="connsiteX4" fmla="*/ 485775 w 1666875"/>
              <a:gd name="connsiteY4" fmla="*/ 57150 h 228600"/>
              <a:gd name="connsiteX5" fmla="*/ 523875 w 1666875"/>
              <a:gd name="connsiteY5" fmla="*/ 66675 h 228600"/>
              <a:gd name="connsiteX6" fmla="*/ 619125 w 1666875"/>
              <a:gd name="connsiteY6" fmla="*/ 114300 h 228600"/>
              <a:gd name="connsiteX7" fmla="*/ 685800 w 1666875"/>
              <a:gd name="connsiteY7" fmla="*/ 152400 h 228600"/>
              <a:gd name="connsiteX8" fmla="*/ 714375 w 1666875"/>
              <a:gd name="connsiteY8" fmla="*/ 180975 h 228600"/>
              <a:gd name="connsiteX9" fmla="*/ 733425 w 1666875"/>
              <a:gd name="connsiteY9" fmla="*/ 219075 h 228600"/>
              <a:gd name="connsiteX10" fmla="*/ 762000 w 1666875"/>
              <a:gd name="connsiteY10" fmla="*/ 228600 h 228600"/>
              <a:gd name="connsiteX11" fmla="*/ 1019175 w 1666875"/>
              <a:gd name="connsiteY11" fmla="*/ 219075 h 228600"/>
              <a:gd name="connsiteX12" fmla="*/ 1181100 w 1666875"/>
              <a:gd name="connsiteY12" fmla="*/ 200025 h 228600"/>
              <a:gd name="connsiteX13" fmla="*/ 1209675 w 1666875"/>
              <a:gd name="connsiteY13" fmla="*/ 190500 h 228600"/>
              <a:gd name="connsiteX14" fmla="*/ 1381125 w 1666875"/>
              <a:gd name="connsiteY14" fmla="*/ 180975 h 228600"/>
              <a:gd name="connsiteX15" fmla="*/ 1666875 w 1666875"/>
              <a:gd name="connsiteY15" fmla="*/ 17145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66875" h="228600">
                <a:moveTo>
                  <a:pt x="0" y="0"/>
                </a:moveTo>
                <a:lnTo>
                  <a:pt x="85725" y="19050"/>
                </a:lnTo>
                <a:cubicBezTo>
                  <a:pt x="111211" y="25047"/>
                  <a:pt x="135760" y="37166"/>
                  <a:pt x="161925" y="38100"/>
                </a:cubicBezTo>
                <a:cubicBezTo>
                  <a:pt x="225464" y="40369"/>
                  <a:pt x="288925" y="31750"/>
                  <a:pt x="352425" y="28575"/>
                </a:cubicBezTo>
                <a:cubicBezTo>
                  <a:pt x="567953" y="67762"/>
                  <a:pt x="394992" y="31212"/>
                  <a:pt x="485775" y="57150"/>
                </a:cubicBezTo>
                <a:cubicBezTo>
                  <a:pt x="498362" y="60746"/>
                  <a:pt x="511843" y="61518"/>
                  <a:pt x="523875" y="66675"/>
                </a:cubicBezTo>
                <a:cubicBezTo>
                  <a:pt x="556502" y="80658"/>
                  <a:pt x="590727" y="93001"/>
                  <a:pt x="619125" y="114300"/>
                </a:cubicBezTo>
                <a:cubicBezTo>
                  <a:pt x="665257" y="148899"/>
                  <a:pt x="642165" y="137855"/>
                  <a:pt x="685800" y="152400"/>
                </a:cubicBezTo>
                <a:cubicBezTo>
                  <a:pt x="695325" y="161925"/>
                  <a:pt x="706545" y="170014"/>
                  <a:pt x="714375" y="180975"/>
                </a:cubicBezTo>
                <a:cubicBezTo>
                  <a:pt x="722628" y="192529"/>
                  <a:pt x="723385" y="209035"/>
                  <a:pt x="733425" y="219075"/>
                </a:cubicBezTo>
                <a:cubicBezTo>
                  <a:pt x="740525" y="226175"/>
                  <a:pt x="752475" y="225425"/>
                  <a:pt x="762000" y="228600"/>
                </a:cubicBezTo>
                <a:lnTo>
                  <a:pt x="1019175" y="219075"/>
                </a:lnTo>
                <a:cubicBezTo>
                  <a:pt x="1060622" y="216894"/>
                  <a:pt x="1134825" y="210308"/>
                  <a:pt x="1181100" y="200025"/>
                </a:cubicBezTo>
                <a:cubicBezTo>
                  <a:pt x="1190901" y="197847"/>
                  <a:pt x="1199680" y="191452"/>
                  <a:pt x="1209675" y="190500"/>
                </a:cubicBezTo>
                <a:cubicBezTo>
                  <a:pt x="1266655" y="185073"/>
                  <a:pt x="1323992" y="184438"/>
                  <a:pt x="1381125" y="180975"/>
                </a:cubicBezTo>
                <a:cubicBezTo>
                  <a:pt x="1590559" y="168282"/>
                  <a:pt x="1457272" y="171450"/>
                  <a:pt x="1666875" y="171450"/>
                </a:cubicBezTo>
              </a:path>
            </a:pathLst>
          </a:custGeom>
        </p:spPr>
        <p:txBody>
          <a:bodyPr vert="horz" wrap="square" lIns="60124" tIns="30062" rIns="60124" bIns="30062" numCol="1" rtlCol="0" anchor="t" anchorCtr="0" compatLnSpc="1">
            <a:prstTxWarp prst="textNoShape">
              <a:avLst/>
            </a:prstTxWarp>
          </a:bodyPr>
          <a:lstStyle/>
          <a:p>
            <a:pPr defTabSz="601241" eaLnBrk="0" hangingPunct="0"/>
            <a:endParaRPr lang="fr-FR" sz="1575" baseline="30000">
              <a:latin typeface="Times" charset="0"/>
            </a:endParaRPr>
          </a:p>
        </p:txBody>
      </p:sp>
      <p:sp>
        <p:nvSpPr>
          <p:cNvPr id="11" name="Espace réservé du numéro de diapositive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1280160" y="6356350"/>
            <a:ext cx="997565" cy="360363"/>
          </a:xfrm>
          <a:prstGeom prst="roundRect">
            <a:avLst>
              <a:gd name="adj" fmla="val 16667"/>
            </a:avLst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fld id="{BF06267A-BA50-4391-92CC-A74B664CEC2F}" type="slidenum">
              <a:rPr kumimoji="0" lang="fr-FR" altLang="fr-FR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1" name="Picture 33">
            <a:hlinkClick r:id="rId4" action="ppaction://hlinksldjump"/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000" y="5512526"/>
            <a:ext cx="972000" cy="80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305" y="1228638"/>
            <a:ext cx="7294595" cy="51659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29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llipse 3">
            <a:extLst>
              <a:ext uri="{FF2B5EF4-FFF2-40B4-BE49-F238E27FC236}">
                <a16:creationId xmlns:a16="http://schemas.microsoft.com/office/drawing/2014/main" id="{5894EA04-0668-47F4-96BF-946DEBE36E14}"/>
              </a:ext>
            </a:extLst>
          </p:cNvPr>
          <p:cNvSpPr/>
          <p:nvPr/>
        </p:nvSpPr>
        <p:spPr bwMode="auto">
          <a:xfrm>
            <a:off x="6737201" y="5054278"/>
            <a:ext cx="4247770" cy="535270"/>
          </a:xfrm>
          <a:prstGeom prst="roundRect">
            <a:avLst/>
          </a:prstGeom>
          <a:solidFill>
            <a:srgbClr val="29CFB1"/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Ellipse 3">
            <a:extLst>
              <a:ext uri="{FF2B5EF4-FFF2-40B4-BE49-F238E27FC236}">
                <a16:creationId xmlns:a16="http://schemas.microsoft.com/office/drawing/2014/main" id="{ABDF6EB6-0D99-4E93-B6A4-C21544B760A0}"/>
              </a:ext>
            </a:extLst>
          </p:cNvPr>
          <p:cNvSpPr/>
          <p:nvPr/>
        </p:nvSpPr>
        <p:spPr bwMode="auto">
          <a:xfrm>
            <a:off x="6734126" y="3928534"/>
            <a:ext cx="3348317" cy="535270"/>
          </a:xfrm>
          <a:prstGeom prst="roundRect">
            <a:avLst/>
          </a:prstGeom>
          <a:solidFill>
            <a:srgbClr val="29CFB1"/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Ellipse 3">
            <a:extLst>
              <a:ext uri="{FF2B5EF4-FFF2-40B4-BE49-F238E27FC236}">
                <a16:creationId xmlns:a16="http://schemas.microsoft.com/office/drawing/2014/main" id="{3871F906-6B42-4190-8233-84F1261D1787}"/>
              </a:ext>
            </a:extLst>
          </p:cNvPr>
          <p:cNvSpPr/>
          <p:nvPr/>
        </p:nvSpPr>
        <p:spPr bwMode="auto">
          <a:xfrm>
            <a:off x="6737201" y="2889980"/>
            <a:ext cx="3348317" cy="535270"/>
          </a:xfrm>
          <a:prstGeom prst="roundRect">
            <a:avLst/>
          </a:prstGeom>
          <a:solidFill>
            <a:srgbClr val="29CFB1"/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38" name="BackgroundTitle"/>
          <p:cNvSpPr/>
          <p:nvPr/>
        </p:nvSpPr>
        <p:spPr>
          <a:xfrm>
            <a:off x="1036546" y="87314"/>
            <a:ext cx="11006229" cy="1014585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0" y="12700"/>
            <a:ext cx="501650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36546" y="-74641"/>
            <a:ext cx="9543314" cy="1260475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defRPr/>
            </a:pPr>
            <a:r>
              <a:rPr lang="fr-FR" altLang="fr-FR" sz="32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Les influences de la météo sur la pollution de l’air</a:t>
            </a:r>
          </a:p>
        </p:txBody>
      </p:sp>
      <p:sp>
        <p:nvSpPr>
          <p:cNvPr id="45" name="Espace réservé du numéro de diapositive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1272310" y="6356350"/>
            <a:ext cx="1005415" cy="360363"/>
          </a:xfrm>
          <a:prstGeom prst="roundRect">
            <a:avLst>
              <a:gd name="adj" fmla="val 16667"/>
            </a:avLst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BF06267A-BA50-4391-92CC-A74B664CEC2F}" type="slidenum">
              <a:rPr kumimoji="0" lang="fr-FR" altLang="fr-FR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17% DE DIOXYG7NE">
            <a:extLst>
              <a:ext uri="{FF2B5EF4-FFF2-40B4-BE49-F238E27FC236}">
                <a16:creationId xmlns:a16="http://schemas.microsoft.com/office/drawing/2014/main" id="{6037CDD5-12DE-41F5-8BAD-903CD4536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2653" y="5136619"/>
            <a:ext cx="4515110" cy="39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fr-FR" altLang="fr-FR" sz="22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Inversion des températures</a:t>
            </a:r>
          </a:p>
        </p:txBody>
      </p:sp>
      <p:pic>
        <p:nvPicPr>
          <p:cNvPr id="34" name="Imag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519" y="4793980"/>
            <a:ext cx="1669110" cy="122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557" y="3504226"/>
            <a:ext cx="2429346" cy="170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17% DE DIOXYG7NE">
            <a:extLst>
              <a:ext uri="{FF2B5EF4-FFF2-40B4-BE49-F238E27FC236}">
                <a16:creationId xmlns:a16="http://schemas.microsoft.com/office/drawing/2014/main" id="{99BF3237-85E9-4D67-A809-3DA06B01F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9897" y="3891808"/>
            <a:ext cx="4545682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fr-FR" altLang="fr-FR" sz="32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	</a:t>
            </a:r>
            <a:r>
              <a:rPr lang="fr-FR" altLang="fr-FR" sz="22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Lessivage par la pluie</a:t>
            </a:r>
          </a:p>
        </p:txBody>
      </p:sp>
      <p:sp>
        <p:nvSpPr>
          <p:cNvPr id="48" name="Rectangle 50">
            <a:extLst>
              <a:ext uri="{FF2B5EF4-FFF2-40B4-BE49-F238E27FC236}">
                <a16:creationId xmlns:a16="http://schemas.microsoft.com/office/drawing/2014/main" id="{493454CF-2AB9-4C86-AA18-30874EADE3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3587" y="2698513"/>
            <a:ext cx="53549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sz="40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  </a:t>
            </a:r>
            <a:r>
              <a:rPr lang="fr-FR" altLang="fr-FR" sz="22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Dispersion par la vent</a:t>
            </a:r>
          </a:p>
        </p:txBody>
      </p:sp>
      <p:pic>
        <p:nvPicPr>
          <p:cNvPr id="50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303" y="2484280"/>
            <a:ext cx="2049785" cy="1649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lus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559" y="2942234"/>
            <a:ext cx="490712" cy="48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lus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715" y="5063828"/>
            <a:ext cx="490712" cy="48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lus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840" y="3961828"/>
            <a:ext cx="490712" cy="48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77" y="2169854"/>
            <a:ext cx="5725602" cy="4065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>
            <a:hlinkClick r:id="rId11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421" y="285596"/>
            <a:ext cx="1080000" cy="540000"/>
          </a:xfrm>
          <a:prstGeom prst="rect">
            <a:avLst/>
          </a:prstGeom>
        </p:spPr>
      </p:pic>
      <p:pic>
        <p:nvPicPr>
          <p:cNvPr id="19" name="Btn_Retour">
            <a:hlinkClick r:id="rId11" action="ppaction://hlinksldjump"/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245" y="5367507"/>
            <a:ext cx="972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Ellipse 3">
            <a:extLst>
              <a:ext uri="{FF2B5EF4-FFF2-40B4-BE49-F238E27FC236}">
                <a16:creationId xmlns:a16="http://schemas.microsoft.com/office/drawing/2014/main" id="{0D767F99-A775-4D9E-A2CE-94B749BC1FDE}"/>
              </a:ext>
            </a:extLst>
          </p:cNvPr>
          <p:cNvSpPr/>
          <p:nvPr/>
        </p:nvSpPr>
        <p:spPr bwMode="auto">
          <a:xfrm>
            <a:off x="2289059" y="4129705"/>
            <a:ext cx="4705538" cy="1262063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896" h="2314209">
                <a:moveTo>
                  <a:pt x="475390" y="2088286"/>
                </a:moveTo>
                <a:cubicBezTo>
                  <a:pt x="-259185" y="1789670"/>
                  <a:pt x="-70853" y="602937"/>
                  <a:pt x="553449" y="289093"/>
                </a:cubicBezTo>
                <a:cubicBezTo>
                  <a:pt x="1177751" y="-24751"/>
                  <a:pt x="4075784" y="-126849"/>
                  <a:pt x="4622647" y="205220"/>
                </a:cubicBezTo>
                <a:cubicBezTo>
                  <a:pt x="5169510" y="537289"/>
                  <a:pt x="5652111" y="1766944"/>
                  <a:pt x="4960902" y="2080788"/>
                </a:cubicBezTo>
                <a:cubicBezTo>
                  <a:pt x="4269693" y="2394632"/>
                  <a:pt x="1209965" y="2386902"/>
                  <a:pt x="475390" y="2088286"/>
                </a:cubicBezTo>
                <a:close/>
              </a:path>
            </a:pathLst>
          </a:custGeom>
          <a:noFill/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/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951777" y="1388612"/>
            <a:ext cx="1019097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fr-FR" altLang="fr-FR" sz="2400" b="1" dirty="0">
                <a:solidFill>
                  <a:srgbClr val="1C8C77"/>
                </a:solidFill>
                <a:cs typeface="Arial" panose="020B0604020202020204" pitchFamily="34" charset="0"/>
              </a:rPr>
              <a:t>La pollution atmosphérique ne connait pas de frontières ! 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fr-FR" altLang="fr-FR" sz="2000" dirty="0">
                <a:solidFill>
                  <a:srgbClr val="183847"/>
                </a:solidFill>
                <a:cs typeface="Arial" panose="020B0604020202020204" pitchFamily="34" charset="0"/>
              </a:rPr>
              <a:t>Les polluants sont </a:t>
            </a:r>
            <a:r>
              <a:rPr lang="fr-FR" altLang="fr-FR" sz="2000" dirty="0">
                <a:solidFill>
                  <a:srgbClr val="1C8C77"/>
                </a:solidFill>
                <a:cs typeface="Arial" panose="020B0604020202020204" pitchFamily="34" charset="0"/>
              </a:rPr>
              <a:t>transportées </a:t>
            </a:r>
            <a:r>
              <a:rPr lang="fr-FR" altLang="fr-FR" sz="2000" dirty="0">
                <a:solidFill>
                  <a:srgbClr val="183847"/>
                </a:solidFill>
                <a:cs typeface="Arial" panose="020B0604020202020204" pitchFamily="34" charset="0"/>
              </a:rPr>
              <a:t>et peuvent se retrouver </a:t>
            </a:r>
            <a:r>
              <a:rPr lang="fr-FR" altLang="fr-FR" sz="2000" dirty="0">
                <a:solidFill>
                  <a:srgbClr val="1C8C77"/>
                </a:solidFill>
                <a:cs typeface="Arial" panose="020B0604020202020204" pitchFamily="34" charset="0"/>
              </a:rPr>
              <a:t>très loin de leur source d’émission.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139AE8-F944-478B-88F5-4FBA0AFD0B25}"/>
              </a:ext>
            </a:extLst>
          </p:cNvPr>
          <p:cNvSpPr/>
          <p:nvPr/>
        </p:nvSpPr>
        <p:spPr>
          <a:xfrm>
            <a:off x="939140" y="6286553"/>
            <a:ext cx="98582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fr-FR" altLang="fr-FR" b="1" dirty="0">
                <a:solidFill>
                  <a:srgbClr val="173847"/>
                </a:solidFill>
                <a:cs typeface="Arial" panose="020B0604020202020204" pitchFamily="34" charset="0"/>
              </a:rPr>
              <a:t>Un polluant se disperse plus ou moins facilement dans l’air selon la météo</a:t>
            </a:r>
            <a:r>
              <a:rPr lang="fr-FR" altLang="fr-FR" dirty="0">
                <a:solidFill>
                  <a:srgbClr val="173847"/>
                </a:solidFill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31" name="Image 64">
            <a:extLst>
              <a:ext uri="{FF2B5EF4-FFF2-40B4-BE49-F238E27FC236}">
                <a16:creationId xmlns:a16="http://schemas.microsoft.com/office/drawing/2014/main" id="{7A1E7A41-E085-447D-BDF8-A75D9792BBB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85020" y="747726"/>
            <a:ext cx="1079500" cy="76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360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ackgroundTitle"/>
          <p:cNvSpPr/>
          <p:nvPr/>
        </p:nvSpPr>
        <p:spPr>
          <a:xfrm>
            <a:off x="1582738" y="87314"/>
            <a:ext cx="10460037" cy="1014585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0" y="12700"/>
            <a:ext cx="501650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41099" y="-74641"/>
            <a:ext cx="9543314" cy="1260475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defRPr/>
            </a:pPr>
            <a:r>
              <a:rPr lang="fr-FR" altLang="fr-FR" sz="36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Les dispersions par le vent</a:t>
            </a:r>
          </a:p>
        </p:txBody>
      </p:sp>
      <p:sp>
        <p:nvSpPr>
          <p:cNvPr id="45" name="Espace réservé du numéro de diapositive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1272310" y="6356350"/>
            <a:ext cx="1005415" cy="360363"/>
          </a:xfrm>
          <a:prstGeom prst="roundRect">
            <a:avLst>
              <a:gd name="adj" fmla="val 16667"/>
            </a:avLst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BF06267A-BA50-4391-92CC-A74B664CEC2F}" type="slidenum">
              <a:rPr kumimoji="0" lang="fr-FR" altLang="fr-FR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1" name="Groupe 72"/>
          <p:cNvGrpSpPr>
            <a:grpSpLocks/>
          </p:cNvGrpSpPr>
          <p:nvPr/>
        </p:nvGrpSpPr>
        <p:grpSpPr bwMode="auto">
          <a:xfrm>
            <a:off x="1091093" y="1545555"/>
            <a:ext cx="4798884" cy="3686054"/>
            <a:chOff x="5477755" y="2952676"/>
            <a:chExt cx="5829859" cy="4326445"/>
          </a:xfrm>
        </p:grpSpPr>
        <p:sp>
          <p:nvSpPr>
            <p:cNvPr id="22" name="Ellipse 3">
              <a:extLst>
                <a:ext uri="{FF2B5EF4-FFF2-40B4-BE49-F238E27FC236}">
                  <a16:creationId xmlns:a16="http://schemas.microsoft.com/office/drawing/2014/main" id="{4B654F60-CF3E-4B37-8CB6-3DD4D226D8C6}"/>
                </a:ext>
              </a:extLst>
            </p:cNvPr>
            <p:cNvSpPr/>
            <p:nvPr/>
          </p:nvSpPr>
          <p:spPr bwMode="auto">
            <a:xfrm>
              <a:off x="6031368" y="2952676"/>
              <a:ext cx="5276246" cy="2222918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fr-FR" sz="1600"/>
            </a:p>
          </p:txBody>
        </p:sp>
        <p:sp>
          <p:nvSpPr>
            <p:cNvPr id="23" name="Rectangle 81"/>
            <p:cNvSpPr>
              <a:spLocks noChangeArrowheads="1"/>
            </p:cNvSpPr>
            <p:nvPr/>
          </p:nvSpPr>
          <p:spPr bwMode="auto">
            <a:xfrm>
              <a:off x="5477755" y="5232051"/>
              <a:ext cx="5276246" cy="204707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buNone/>
              </a:pPr>
              <a:r>
                <a:rPr lang="fr-FR" altLang="fr-FR" sz="2200" dirty="0">
                  <a:solidFill>
                    <a:srgbClr val="173847"/>
                  </a:solidFill>
                  <a:cs typeface="Arial" panose="020B0604020202020204" pitchFamily="34" charset="0"/>
                </a:rPr>
                <a:t>A une altitude trop faible, le vent ne dispersera pas tous les polluants mais il </a:t>
              </a:r>
              <a:r>
                <a:rPr lang="fr-FR" altLang="fr-FR" sz="2200" dirty="0">
                  <a:solidFill>
                    <a:srgbClr val="1C8C77"/>
                  </a:solidFill>
                  <a:cs typeface="Arial" panose="020B0604020202020204" pitchFamily="34" charset="0"/>
                </a:rPr>
                <a:t>les rabattra au sol. </a:t>
              </a:r>
            </a:p>
            <a:p>
              <a:pPr>
                <a:buNone/>
              </a:pPr>
              <a:r>
                <a:rPr lang="fr-FR" altLang="fr-FR" sz="2200" dirty="0">
                  <a:solidFill>
                    <a:srgbClr val="29CFB1"/>
                  </a:solidFill>
                  <a:cs typeface="Arial" panose="020B0604020202020204" pitchFamily="34" charset="0"/>
                </a:rPr>
                <a:t>Cela augmente la pollution autour de nous.</a:t>
              </a:r>
            </a:p>
          </p:txBody>
        </p:sp>
      </p:grpSp>
      <p:pic>
        <p:nvPicPr>
          <p:cNvPr id="28" name="Imag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656" y="1316491"/>
            <a:ext cx="7428511" cy="546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3">
            <a:hlinkClick r:id="rId4" action="ppaction://hlinksldjump"/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413" y="5325348"/>
            <a:ext cx="972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478FAD-E5DC-4765-92D0-BCF7F1D9AFF4}"/>
              </a:ext>
            </a:extLst>
          </p:cNvPr>
          <p:cNvSpPr/>
          <p:nvPr/>
        </p:nvSpPr>
        <p:spPr>
          <a:xfrm>
            <a:off x="1091093" y="1914603"/>
            <a:ext cx="57176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fr-FR" altLang="fr-FR" sz="2400" b="1" dirty="0">
                <a:solidFill>
                  <a:srgbClr val="1C8C77"/>
                </a:solidFill>
                <a:cs typeface="Arial" panose="020B0604020202020204" pitchFamily="34" charset="0"/>
              </a:rPr>
              <a:t>Le vent dilue et disperse les polluants selon sa vitesse. Il remet les particules en suspension</a:t>
            </a:r>
          </a:p>
        </p:txBody>
      </p:sp>
    </p:spTree>
    <p:extLst>
      <p:ext uri="{BB962C8B-B14F-4D97-AF65-F5344CB8AC3E}">
        <p14:creationId xmlns:p14="http://schemas.microsoft.com/office/powerpoint/2010/main" val="37892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à coins arrondis 30">
            <a:extLst>
              <a:ext uri="{FF2B5EF4-FFF2-40B4-BE49-F238E27FC236}">
                <a16:creationId xmlns:a16="http://schemas.microsoft.com/office/drawing/2014/main" id="{1B764DDD-5EFD-4D9B-8030-7E5D9CFE2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174" y="1050027"/>
            <a:ext cx="10232590" cy="5738962"/>
          </a:xfrm>
          <a:prstGeom prst="roundRect">
            <a:avLst/>
          </a:prstGeom>
          <a:solidFill>
            <a:srgbClr val="BBF7EC">
              <a:alpha val="69804"/>
            </a:srgbClr>
          </a:solidFill>
          <a:ln w="12700">
            <a:noFill/>
            <a:prstDash val="solid"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BackgroundTitle">
            <a:extLst>
              <a:ext uri="{FF2B5EF4-FFF2-40B4-BE49-F238E27FC236}">
                <a16:creationId xmlns:a16="http://schemas.microsoft.com/office/drawing/2014/main" id="{2CA1286D-1AC8-420C-82B9-31158361BB2B}"/>
              </a:ext>
            </a:extLst>
          </p:cNvPr>
          <p:cNvSpPr/>
          <p:nvPr/>
        </p:nvSpPr>
        <p:spPr>
          <a:xfrm>
            <a:off x="452438" y="-115888"/>
            <a:ext cx="11658600" cy="917576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27" name="Google Shape;120;p9"/>
          <p:cNvSpPr>
            <a:spLocks noGrp="1"/>
          </p:cNvSpPr>
          <p:nvPr>
            <p:ph type="title"/>
          </p:nvPr>
        </p:nvSpPr>
        <p:spPr>
          <a:xfrm>
            <a:off x="171450" y="87313"/>
            <a:ext cx="12020550" cy="635000"/>
          </a:xfrm>
        </p:spPr>
        <p:txBody>
          <a:bodyPr lIns="0" tIns="12700" rIns="0" bIns="0" anchor="t"/>
          <a:lstStyle/>
          <a:p>
            <a:pPr marL="12700" algn="ctr">
              <a:lnSpc>
                <a:spcPct val="100000"/>
              </a:lnSpc>
              <a:defRPr/>
            </a:pPr>
            <a:r>
              <a:rPr lang="fr-FR" altLang="fr-FR" sz="3600" b="1" dirty="0">
                <a:solidFill>
                  <a:srgbClr val="173847"/>
                </a:solidFill>
                <a:latin typeface="+mn-lt"/>
                <a:cs typeface="Roboto" charset="0"/>
              </a:rPr>
              <a:t>SOMMAIRE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186B9EE-9ECF-407E-8FF4-19DF16836E37}"/>
              </a:ext>
            </a:extLst>
          </p:cNvPr>
          <p:cNvSpPr txBox="1"/>
          <p:nvPr/>
        </p:nvSpPr>
        <p:spPr>
          <a:xfrm>
            <a:off x="2134870" y="1253205"/>
            <a:ext cx="9785350" cy="5940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3" action="ppaction://hlinkpres?slideindex=1&amp;slidetitle="/>
              </a:rPr>
              <a:t>SÉANCE 1 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AD2AF"/>
                </a:solidFill>
                <a:effectLst/>
                <a:uLnTx/>
                <a:uFillTx/>
                <a:latin typeface="Calibri"/>
                <a:ea typeface="Roboto" pitchFamily="2" charset="0"/>
                <a:cs typeface="Roboto" pitchFamily="2" charset="0"/>
              </a:rPr>
              <a:t>/</a:t>
            </a: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L’IMPORTANCE DE L’AIR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Ce que j’ai l’air de connaître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17384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4" action="ppaction://hlinkpres?slideindex=1&amp;slidetitle="/>
              </a:rPr>
              <a:t>SÉANCE 2 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AD2AF"/>
                </a:solidFill>
                <a:effectLst/>
                <a:uLnTx/>
                <a:uFillTx/>
                <a:latin typeface="Calibri"/>
                <a:ea typeface="Roboto" pitchFamily="2" charset="0"/>
                <a:cs typeface="Roboto" pitchFamily="2" charset="0"/>
              </a:rPr>
              <a:t>/</a:t>
            </a: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LES CAUSES ET CONSEQUENCES DE LA POLLUTION DE L’AIR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Devenir un vrai sentinelle de l’air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srgbClr val="173847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5" action="ppaction://hlinksldjump"/>
              </a:rPr>
              <a:t>SÉANCE 3 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AD2AF"/>
                </a:solidFill>
                <a:effectLst/>
                <a:uLnTx/>
                <a:uFillTx/>
                <a:latin typeface="Calibri"/>
                <a:ea typeface="Roboto" pitchFamily="2" charset="0"/>
                <a:cs typeface="Roboto" pitchFamily="2" charset="0"/>
              </a:rPr>
              <a:t>/</a:t>
            </a: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LA SURVEILLANCE DE LA POLLUTION ATMOSPHERIQUE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Quel air est-il 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srgbClr val="173847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6" action="ppaction://hlinkpres?slideindex=1&amp;slidetitle="/>
              </a:rPr>
              <a:t>SÉANCE 4 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AD2AF"/>
                </a:solidFill>
                <a:effectLst/>
                <a:uLnTx/>
                <a:uFillTx/>
                <a:latin typeface="Calibri"/>
                <a:ea typeface="Roboto" pitchFamily="2" charset="0"/>
                <a:cs typeface="Roboto" pitchFamily="2" charset="0"/>
              </a:rPr>
              <a:t>/</a:t>
            </a: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AGIR POUR LA QUALITE DE L’AIR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Lutter contre la pollution de l’air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srgbClr val="17384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7" action="ppaction://hlinkpres?slideindex=1&amp;slidetitle="/>
              </a:rPr>
              <a:t>SÉANCE 5 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AD2AF"/>
                </a:solidFill>
                <a:effectLst/>
                <a:uLnTx/>
                <a:uFillTx/>
                <a:latin typeface="Calibri"/>
                <a:ea typeface="Roboto" pitchFamily="2" charset="0"/>
                <a:cs typeface="Roboto" pitchFamily="2" charset="0"/>
              </a:rPr>
              <a:t>/</a:t>
            </a: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LA JOURNÉE DE RESTITUTION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400" dirty="0">
                <a:solidFill>
                  <a:srgbClr val="173847"/>
                </a:solidFill>
                <a:latin typeface="Calibri"/>
                <a:cs typeface="Arial" panose="020B0604020202020204" pitchFamily="34" charset="0"/>
              </a:rPr>
              <a:t>Valoriser son projet</a:t>
            </a:r>
            <a:endParaRPr kumimoji="0" lang="fr-FR" altLang="fr-FR" sz="2400" i="0" u="none" strike="noStrike" kern="1200" cap="none" spc="0" normalizeH="0" baseline="0" noProof="0" dirty="0">
              <a:ln>
                <a:noFill/>
              </a:ln>
              <a:solidFill>
                <a:srgbClr val="173847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/>
            </a:r>
            <a:b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Arial" pitchFamily="-100" charset="0"/>
              <a:cs typeface="Arial" pitchFamily="-100" charset="0"/>
            </a:endParaRPr>
          </a:p>
        </p:txBody>
      </p:sp>
      <p:sp>
        <p:nvSpPr>
          <p:cNvPr id="38" name="Google Shape;83;p8">
            <a:extLst>
              <a:ext uri="{FF2B5EF4-FFF2-40B4-BE49-F238E27FC236}">
                <a16:creationId xmlns:a16="http://schemas.microsoft.com/office/drawing/2014/main" id="{C0DA0E7D-C626-47CB-8392-C253AA0A2065}"/>
              </a:ext>
            </a:extLst>
          </p:cNvPr>
          <p:cNvSpPr/>
          <p:nvPr/>
        </p:nvSpPr>
        <p:spPr>
          <a:xfrm>
            <a:off x="7635240" y="-52206"/>
            <a:ext cx="6163310" cy="4121286"/>
          </a:xfrm>
          <a:prstGeom prst="rect">
            <a:avLst/>
          </a:prstGeom>
          <a:blipFill rotWithShape="1">
            <a:blip r:embed="rId8">
              <a:alphaModFix/>
            </a:blip>
            <a:srcRect/>
            <a:stretch>
              <a:fillRect l="-45786" r="2" b="-27615"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32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6B9F62-1D52-456A-B6E0-ACD0C4C0C4E4}"/>
              </a:ext>
            </a:extLst>
          </p:cNvPr>
          <p:cNvSpPr/>
          <p:nvPr/>
        </p:nvSpPr>
        <p:spPr>
          <a:xfrm>
            <a:off x="-3175" y="0"/>
            <a:ext cx="376238" cy="6865938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77" name="Google Shape;118;p9"/>
          <p:cNvSpPr>
            <a:spLocks noChangeArrowheads="1"/>
          </p:cNvSpPr>
          <p:nvPr/>
        </p:nvSpPr>
        <p:spPr bwMode="auto">
          <a:xfrm rot="-380822">
            <a:off x="153988" y="427038"/>
            <a:ext cx="1595437" cy="1381125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4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11272310" y="6356350"/>
            <a:ext cx="1005415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0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p</a:t>
            </a:r>
            <a:r>
              <a:rPr kumimoji="0" lang="fr-FR" altLang="fr-FR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552949BE-CC07-43E9-BE82-1E96A220B6FD}" type="slidenum">
              <a:rPr kumimoji="0" lang="fr-FR" altLang="fr-FR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Image 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91" b="20247"/>
          <a:stretch/>
        </p:blipFill>
        <p:spPr>
          <a:xfrm>
            <a:off x="1268956" y="2190088"/>
            <a:ext cx="930234" cy="954084"/>
          </a:xfrm>
          <a:prstGeom prst="rect">
            <a:avLst/>
          </a:prstGeom>
        </p:spPr>
      </p:pic>
      <p:pic>
        <p:nvPicPr>
          <p:cNvPr id="5" name="Image 4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403" y="3481633"/>
            <a:ext cx="792467" cy="755486"/>
          </a:xfrm>
          <a:prstGeom prst="rect">
            <a:avLst/>
          </a:prstGeom>
        </p:spPr>
      </p:pic>
      <p:pic>
        <p:nvPicPr>
          <p:cNvPr id="8" name="Image 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426" y="1222566"/>
            <a:ext cx="920420" cy="883847"/>
          </a:xfrm>
          <a:prstGeom prst="rect">
            <a:avLst/>
          </a:prstGeom>
        </p:spPr>
      </p:pic>
      <p:pic>
        <p:nvPicPr>
          <p:cNvPr id="9" name="Image 8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31" y="4469344"/>
            <a:ext cx="891190" cy="86244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35809" y="5697016"/>
            <a:ext cx="763607" cy="701272"/>
          </a:xfrm>
          <a:prstGeom prst="rect">
            <a:avLst/>
          </a:prstGeom>
        </p:spPr>
      </p:pic>
      <p:pic>
        <p:nvPicPr>
          <p:cNvPr id="18" name="Image 17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421" y="50462"/>
            <a:ext cx="108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4820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ackgroundTitle"/>
          <p:cNvSpPr/>
          <p:nvPr/>
        </p:nvSpPr>
        <p:spPr>
          <a:xfrm>
            <a:off x="1582738" y="87314"/>
            <a:ext cx="10460037" cy="1014585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0" y="12700"/>
            <a:ext cx="501650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41099" y="-74641"/>
            <a:ext cx="9543314" cy="1260475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defRPr/>
            </a:pPr>
            <a:r>
              <a:rPr lang="fr-FR" altLang="fr-FR" sz="36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Le lessivage par la pluie</a:t>
            </a:r>
          </a:p>
        </p:txBody>
      </p:sp>
      <p:sp>
        <p:nvSpPr>
          <p:cNvPr id="45" name="Espace réservé du numéro de diapositive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1272310" y="6356350"/>
            <a:ext cx="1005415" cy="360363"/>
          </a:xfrm>
          <a:prstGeom prst="roundRect">
            <a:avLst>
              <a:gd name="adj" fmla="val 16667"/>
            </a:avLst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BF06267A-BA50-4391-92CC-A74B664CEC2F}" type="slidenum">
              <a:rPr kumimoji="0" lang="fr-FR" altLang="fr-FR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Imag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829" y="211981"/>
            <a:ext cx="8772391" cy="643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E"/>
          <p:cNvSpPr>
            <a:spLocks noChangeArrowheads="1"/>
          </p:cNvSpPr>
          <p:nvPr/>
        </p:nvSpPr>
        <p:spPr bwMode="auto">
          <a:xfrm>
            <a:off x="1582738" y="2146597"/>
            <a:ext cx="3714713" cy="360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  <a:defRPr/>
            </a:pPr>
            <a:r>
              <a:rPr lang="fr-FR" sz="2400" b="1" dirty="0">
                <a:solidFill>
                  <a:srgbClr val="1C8C77"/>
                </a:solidFill>
                <a:latin typeface="+mn-lt"/>
                <a:cs typeface="Arial" panose="020B0604020202020204" pitchFamily="34" charset="0"/>
              </a:rPr>
              <a:t>La pluie fait tomber les particules en suspension sur le sol. </a:t>
            </a:r>
          </a:p>
          <a:p>
            <a:pPr>
              <a:buFont typeface="Arial" charset="0"/>
              <a:buNone/>
              <a:defRPr/>
            </a:pPr>
            <a:endParaRPr lang="fr-FR" sz="2200" dirty="0">
              <a:solidFill>
                <a:srgbClr val="173847"/>
              </a:solidFill>
              <a:latin typeface="+mn-lt"/>
              <a:cs typeface="Arial" charset="0"/>
            </a:endParaRPr>
          </a:p>
          <a:p>
            <a:pPr>
              <a:buFont typeface="Arial" charset="0"/>
              <a:buNone/>
              <a:defRPr/>
            </a:pPr>
            <a:r>
              <a:rPr lang="fr-FR" sz="2200" dirty="0">
                <a:solidFill>
                  <a:srgbClr val="173847"/>
                </a:solidFill>
                <a:latin typeface="+mn-lt"/>
                <a:cs typeface="Arial" charset="0"/>
              </a:rPr>
              <a:t>Une fois les polluants tombés, ils contaminent ensuite les sols et les eaux…  </a:t>
            </a:r>
          </a:p>
          <a:p>
            <a:pPr>
              <a:buFont typeface="Arial" charset="0"/>
              <a:buNone/>
              <a:defRPr/>
            </a:pPr>
            <a:r>
              <a:rPr lang="fr-FR" sz="2200" dirty="0">
                <a:solidFill>
                  <a:srgbClr val="29CFB1"/>
                </a:solidFill>
                <a:latin typeface="+mn-lt"/>
                <a:cs typeface="Arial" charset="0"/>
              </a:rPr>
              <a:t>Une faible pluviosité maintient en revanche les particules dans l’atmosphère.</a:t>
            </a:r>
          </a:p>
        </p:txBody>
      </p:sp>
      <p:pic>
        <p:nvPicPr>
          <p:cNvPr id="12" name="Picture 33">
            <a:hlinkClick r:id="rId4" action="ppaction://hlinksldjump"/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45" y="5346813"/>
            <a:ext cx="972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029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Pourquoi ?">
            <a:extLst>
              <a:ext uri="{FF2B5EF4-FFF2-40B4-BE49-F238E27FC236}">
                <a16:creationId xmlns:a16="http://schemas.microsoft.com/office/drawing/2014/main" id="{A4C3AEA4-AF39-4DC2-9751-A0EB5472F118}"/>
              </a:ext>
            </a:extLst>
          </p:cNvPr>
          <p:cNvGrpSpPr>
            <a:grpSpLocks/>
          </p:cNvGrpSpPr>
          <p:nvPr/>
        </p:nvGrpSpPr>
        <p:grpSpPr bwMode="auto">
          <a:xfrm>
            <a:off x="4697949" y="5051235"/>
            <a:ext cx="3016213" cy="1415772"/>
            <a:chOff x="5152828" y="2998136"/>
            <a:chExt cx="2772218" cy="1421201"/>
          </a:xfrm>
        </p:grpSpPr>
        <p:sp>
          <p:nvSpPr>
            <p:cNvPr id="37" name="Ellipse 3">
              <a:extLst>
                <a:ext uri="{FF2B5EF4-FFF2-40B4-BE49-F238E27FC236}">
                  <a16:creationId xmlns:a16="http://schemas.microsoft.com/office/drawing/2014/main" id="{74FAF0BD-DE6C-4F1F-A3E2-50BBBD6893B1}"/>
                </a:ext>
              </a:extLst>
            </p:cNvPr>
            <p:cNvSpPr/>
            <p:nvPr/>
          </p:nvSpPr>
          <p:spPr bwMode="auto">
            <a:xfrm>
              <a:off x="5152828" y="3035187"/>
              <a:ext cx="2721090" cy="1031377"/>
            </a:xfrm>
            <a:prstGeom prst="roundRect">
              <a:avLst/>
            </a:prstGeom>
            <a:solidFill>
              <a:srgbClr val="29CFB1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220D03D-F9BD-4392-AD0A-665A7B897119}"/>
                </a:ext>
              </a:extLst>
            </p:cNvPr>
            <p:cNvSpPr/>
            <p:nvPr/>
          </p:nvSpPr>
          <p:spPr>
            <a:xfrm>
              <a:off x="5152829" y="2998136"/>
              <a:ext cx="2772217" cy="14212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600" dirty="0">
                  <a:solidFill>
                    <a:schemeClr val="bg1"/>
                  </a:solidFill>
                  <a:cs typeface="Arial" panose="020B0604020202020204" pitchFamily="34" charset="0"/>
                </a:rPr>
                <a:t>Les polluants émis sont plus chauds que l’air ambiant. Ils s’élèvent (convection thermique) et se dispersent</a:t>
              </a:r>
              <a:r>
                <a:rPr lang="fr-FR" dirty="0">
                  <a:solidFill>
                    <a:schemeClr val="bg1"/>
                  </a:solidFill>
                  <a:cs typeface="Arial" panose="020B0604020202020204" pitchFamily="34" charset="0"/>
                </a:rPr>
                <a:t>.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BackgroundTitle"/>
          <p:cNvSpPr/>
          <p:nvPr/>
        </p:nvSpPr>
        <p:spPr>
          <a:xfrm>
            <a:off x="1582738" y="87314"/>
            <a:ext cx="10460037" cy="1014585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0" y="12700"/>
            <a:ext cx="501650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41099" y="-74641"/>
            <a:ext cx="9543314" cy="1260475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defRPr/>
            </a:pPr>
            <a:r>
              <a:rPr lang="fr-FR" altLang="fr-FR" sz="36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L’inversion des températures</a:t>
            </a:r>
          </a:p>
        </p:txBody>
      </p:sp>
      <p:sp>
        <p:nvSpPr>
          <p:cNvPr id="45" name="Espace réservé du numéro de diapositive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1272310" y="6356350"/>
            <a:ext cx="1005415" cy="360363"/>
          </a:xfrm>
          <a:prstGeom prst="roundRect">
            <a:avLst>
              <a:gd name="adj" fmla="val 16667"/>
            </a:avLst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BF06267A-BA50-4391-92CC-A74B664CEC2F}" type="slidenum">
              <a:rPr kumimoji="0" lang="fr-FR" altLang="fr-FR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" name="Groupe 11"/>
          <p:cNvGrpSpPr>
            <a:grpSpLocks/>
          </p:cNvGrpSpPr>
          <p:nvPr/>
        </p:nvGrpSpPr>
        <p:grpSpPr bwMode="auto">
          <a:xfrm>
            <a:off x="8347610" y="1857767"/>
            <a:ext cx="2738438" cy="3240088"/>
            <a:chOff x="4510431" y="2827293"/>
            <a:chExt cx="2737595" cy="3240000"/>
          </a:xfrm>
        </p:grpSpPr>
        <p:grpSp>
          <p:nvGrpSpPr>
            <p:cNvPr id="13" name="Groupe 8"/>
            <p:cNvGrpSpPr>
              <a:grpSpLocks/>
            </p:cNvGrpSpPr>
            <p:nvPr/>
          </p:nvGrpSpPr>
          <p:grpSpPr bwMode="auto">
            <a:xfrm>
              <a:off x="4510431" y="2827293"/>
              <a:ext cx="2737595" cy="3240000"/>
              <a:chOff x="7861549" y="1886743"/>
              <a:chExt cx="2737595" cy="3240000"/>
            </a:xfrm>
          </p:grpSpPr>
          <p:pic>
            <p:nvPicPr>
              <p:cNvPr id="17" name="Imag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61549" y="1886743"/>
                <a:ext cx="2737595" cy="324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Forme libre 17"/>
              <p:cNvSpPr/>
              <p:nvPr/>
            </p:nvSpPr>
            <p:spPr>
              <a:xfrm>
                <a:off x="7890115" y="3024950"/>
                <a:ext cx="2699507" cy="95247"/>
              </a:xfrm>
              <a:custGeom>
                <a:avLst/>
                <a:gdLst>
                  <a:gd name="connsiteX0" fmla="*/ 0 w 3105150"/>
                  <a:gd name="connsiteY0" fmla="*/ 70154 h 165404"/>
                  <a:gd name="connsiteX1" fmla="*/ 1552575 w 3105150"/>
                  <a:gd name="connsiteY1" fmla="*/ 3479 h 165404"/>
                  <a:gd name="connsiteX2" fmla="*/ 3105150 w 3105150"/>
                  <a:gd name="connsiteY2" fmla="*/ 165404 h 165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05150" h="165404">
                    <a:moveTo>
                      <a:pt x="0" y="70154"/>
                    </a:moveTo>
                    <a:cubicBezTo>
                      <a:pt x="517525" y="28879"/>
                      <a:pt x="1035050" y="-12396"/>
                      <a:pt x="1552575" y="3479"/>
                    </a:cubicBezTo>
                    <a:cubicBezTo>
                      <a:pt x="2070100" y="19354"/>
                      <a:pt x="3105150" y="165404"/>
                      <a:pt x="3105150" y="165404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  <p:sp>
          <p:nvSpPr>
            <p:cNvPr id="14" name="ZoneTexte 29"/>
            <p:cNvSpPr txBox="1">
              <a:spLocks noChangeArrowheads="1"/>
            </p:cNvSpPr>
            <p:nvPr/>
          </p:nvSpPr>
          <p:spPr bwMode="auto">
            <a:xfrm>
              <a:off x="4548034" y="5614342"/>
              <a:ext cx="1759198" cy="3231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42C4E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500">
                  <a:solidFill>
                    <a:srgbClr val="42C4E3"/>
                  </a:solidFill>
                </a:rPr>
                <a:t>Air plus froid au sol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4510431" y="3654359"/>
              <a:ext cx="1802845" cy="32384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500" b="1" dirty="0">
                  <a:solidFill>
                    <a:srgbClr val="FF0000"/>
                  </a:solidFill>
                </a:rPr>
                <a:t>Couche d’inversion</a:t>
              </a:r>
            </a:p>
          </p:txBody>
        </p:sp>
        <p:sp>
          <p:nvSpPr>
            <p:cNvPr id="16" name="ZoneTexte 2"/>
            <p:cNvSpPr txBox="1">
              <a:spLocks noChangeArrowheads="1"/>
            </p:cNvSpPr>
            <p:nvPr/>
          </p:nvSpPr>
          <p:spPr bwMode="auto">
            <a:xfrm>
              <a:off x="4510431" y="2848499"/>
              <a:ext cx="2210595" cy="3231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500">
                  <a:solidFill>
                    <a:srgbClr val="C00000"/>
                  </a:solidFill>
                </a:rPr>
                <a:t>Air plus chaud en altitude</a:t>
              </a:r>
            </a:p>
          </p:txBody>
        </p:sp>
      </p:grpSp>
      <p:sp>
        <p:nvSpPr>
          <p:cNvPr id="20" name="Ellipse 3">
            <a:extLst>
              <a:ext uri="{FF2B5EF4-FFF2-40B4-BE49-F238E27FC236}">
                <a16:creationId xmlns:a16="http://schemas.microsoft.com/office/drawing/2014/main" id="{9CE41EBE-53A2-4B86-91BB-56420815848F}"/>
              </a:ext>
            </a:extLst>
          </p:cNvPr>
          <p:cNvSpPr/>
          <p:nvPr/>
        </p:nvSpPr>
        <p:spPr bwMode="auto">
          <a:xfrm>
            <a:off x="4278848" y="5096267"/>
            <a:ext cx="3543300" cy="1019315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896" h="2314209">
                <a:moveTo>
                  <a:pt x="475390" y="2088286"/>
                </a:moveTo>
                <a:cubicBezTo>
                  <a:pt x="-259185" y="1789670"/>
                  <a:pt x="-70853" y="602937"/>
                  <a:pt x="553449" y="289093"/>
                </a:cubicBezTo>
                <a:cubicBezTo>
                  <a:pt x="1177751" y="-24751"/>
                  <a:pt x="4075784" y="-126849"/>
                  <a:pt x="4622647" y="205220"/>
                </a:cubicBezTo>
                <a:cubicBezTo>
                  <a:pt x="5169510" y="537289"/>
                  <a:pt x="5652111" y="1766944"/>
                  <a:pt x="4960902" y="2080788"/>
                </a:cubicBezTo>
                <a:cubicBezTo>
                  <a:pt x="4269693" y="2394632"/>
                  <a:pt x="1209965" y="2386902"/>
                  <a:pt x="475390" y="208828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500" b="1" dirty="0">
                <a:solidFill>
                  <a:srgbClr val="42C4E3"/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ZoneTexte 48"/>
          <p:cNvSpPr txBox="1">
            <a:spLocks noChangeArrowheads="1"/>
          </p:cNvSpPr>
          <p:nvPr/>
        </p:nvSpPr>
        <p:spPr bwMode="auto">
          <a:xfrm>
            <a:off x="4256623" y="1343417"/>
            <a:ext cx="37830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 dirty="0">
                <a:solidFill>
                  <a:srgbClr val="0070C0"/>
                </a:solidFill>
              </a:rPr>
              <a:t>Avec un gradient normal de t° :</a:t>
            </a:r>
          </a:p>
        </p:txBody>
      </p:sp>
      <p:sp>
        <p:nvSpPr>
          <p:cNvPr id="22" name="ZoneTexte 50"/>
          <p:cNvSpPr txBox="1">
            <a:spLocks noChangeArrowheads="1"/>
          </p:cNvSpPr>
          <p:nvPr/>
        </p:nvSpPr>
        <p:spPr bwMode="auto">
          <a:xfrm>
            <a:off x="8188860" y="1366791"/>
            <a:ext cx="3238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 dirty="0">
                <a:solidFill>
                  <a:srgbClr val="FF0000"/>
                </a:solidFill>
              </a:rPr>
              <a:t>Avec une inversion thermique :</a:t>
            </a:r>
          </a:p>
        </p:txBody>
      </p:sp>
      <p:sp>
        <p:nvSpPr>
          <p:cNvPr id="23" name="Ellipse 3">
            <a:extLst>
              <a:ext uri="{FF2B5EF4-FFF2-40B4-BE49-F238E27FC236}">
                <a16:creationId xmlns:a16="http://schemas.microsoft.com/office/drawing/2014/main" id="{9CE41EBE-53A2-4B86-91BB-56420815848F}"/>
              </a:ext>
            </a:extLst>
          </p:cNvPr>
          <p:cNvSpPr/>
          <p:nvPr/>
        </p:nvSpPr>
        <p:spPr bwMode="auto">
          <a:xfrm>
            <a:off x="879634" y="2637783"/>
            <a:ext cx="3527425" cy="1833563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896" h="2314209">
                <a:moveTo>
                  <a:pt x="475390" y="2088286"/>
                </a:moveTo>
                <a:cubicBezTo>
                  <a:pt x="-259185" y="1789670"/>
                  <a:pt x="-70853" y="602937"/>
                  <a:pt x="553449" y="289093"/>
                </a:cubicBezTo>
                <a:cubicBezTo>
                  <a:pt x="1177751" y="-24751"/>
                  <a:pt x="4075784" y="-126849"/>
                  <a:pt x="4622647" y="205220"/>
                </a:cubicBezTo>
                <a:cubicBezTo>
                  <a:pt x="5169510" y="537289"/>
                  <a:pt x="5652111" y="1766944"/>
                  <a:pt x="4960902" y="2080788"/>
                </a:cubicBezTo>
                <a:cubicBezTo>
                  <a:pt x="4269693" y="2394632"/>
                  <a:pt x="1209965" y="2386902"/>
                  <a:pt x="475390" y="2088286"/>
                </a:cubicBezTo>
                <a:close/>
              </a:path>
            </a:pathLst>
          </a:custGeom>
          <a:noFill/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sz="2400" b="1" dirty="0">
                <a:solidFill>
                  <a:srgbClr val="1C8C77"/>
                </a:solidFill>
                <a:cs typeface="Arial" panose="020B0604020202020204" pitchFamily="34" charset="0"/>
              </a:rPr>
              <a:t>Une inversion se produit lorsque la Terre se refroidit plus vite que l’atmosphère</a:t>
            </a:r>
            <a:r>
              <a:rPr lang="fr-FR" sz="2000" dirty="0">
                <a:solidFill>
                  <a:srgbClr val="173847"/>
                </a:solidFill>
                <a:cs typeface="Arial" panose="020B0604020202020204" pitchFamily="34" charset="0"/>
              </a:rPr>
              <a:t>.</a:t>
            </a:r>
          </a:p>
          <a:p>
            <a:pPr>
              <a:defRPr/>
            </a:pPr>
            <a:endParaRPr lang="fr-FR" sz="2000" dirty="0">
              <a:solidFill>
                <a:srgbClr val="173847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altLang="fr-FR" sz="2000" dirty="0">
                <a:solidFill>
                  <a:srgbClr val="173847"/>
                </a:solidFill>
                <a:cs typeface="Arial" panose="020B0604020202020204" pitchFamily="34" charset="0"/>
              </a:rPr>
              <a:t>Les pics de pollution au </a:t>
            </a:r>
            <a:r>
              <a:rPr lang="fr-FR" altLang="fr-FR" sz="2000" dirty="0">
                <a:solidFill>
                  <a:srgbClr val="29CFB1"/>
                </a:solidFill>
                <a:cs typeface="Arial" panose="020B0604020202020204" pitchFamily="34" charset="0"/>
              </a:rPr>
              <a:t>dioxyde de soufre</a:t>
            </a:r>
            <a:r>
              <a:rPr lang="fr-FR" altLang="fr-FR" sz="2000" dirty="0">
                <a:solidFill>
                  <a:srgbClr val="173847"/>
                </a:solidFill>
                <a:cs typeface="Arial" panose="020B0604020202020204" pitchFamily="34" charset="0"/>
              </a:rPr>
              <a:t>, aux </a:t>
            </a:r>
            <a:r>
              <a:rPr lang="fr-FR" altLang="fr-FR" sz="2000" dirty="0">
                <a:solidFill>
                  <a:srgbClr val="29CFB1"/>
                </a:solidFill>
                <a:cs typeface="Arial" panose="020B0604020202020204" pitchFamily="34" charset="0"/>
              </a:rPr>
              <a:t>oxydes d’azote </a:t>
            </a:r>
            <a:r>
              <a:rPr lang="fr-FR" altLang="fr-FR" sz="2000" dirty="0">
                <a:solidFill>
                  <a:srgbClr val="173847"/>
                </a:solidFill>
                <a:cs typeface="Arial" panose="020B0604020202020204" pitchFamily="34" charset="0"/>
              </a:rPr>
              <a:t>et aux </a:t>
            </a:r>
            <a:r>
              <a:rPr lang="fr-FR" altLang="fr-FR" sz="2000" dirty="0">
                <a:solidFill>
                  <a:srgbClr val="29CFB1"/>
                </a:solidFill>
                <a:cs typeface="Arial" panose="020B0604020202020204" pitchFamily="34" charset="0"/>
              </a:rPr>
              <a:t>particules en suspension </a:t>
            </a:r>
            <a:r>
              <a:rPr lang="fr-FR" altLang="fr-FR" sz="2000" dirty="0">
                <a:solidFill>
                  <a:srgbClr val="173847"/>
                </a:solidFill>
                <a:cs typeface="Arial" panose="020B0604020202020204" pitchFamily="34" charset="0"/>
              </a:rPr>
              <a:t>sont souvent liés a ce phénomène.</a:t>
            </a:r>
          </a:p>
          <a:p>
            <a:pPr>
              <a:defRPr/>
            </a:pPr>
            <a:endParaRPr lang="fr-FR" dirty="0" smtClean="0">
              <a:solidFill>
                <a:srgbClr val="173847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b="1" dirty="0">
                <a:solidFill>
                  <a:srgbClr val="BF65A8"/>
                </a:solidFill>
              </a:rPr>
              <a:t>Vidéo Smog Beijing</a:t>
            </a:r>
          </a:p>
        </p:txBody>
      </p:sp>
      <p:grpSp>
        <p:nvGrpSpPr>
          <p:cNvPr id="30" name="Groupe 2"/>
          <p:cNvGrpSpPr>
            <a:grpSpLocks/>
          </p:cNvGrpSpPr>
          <p:nvPr/>
        </p:nvGrpSpPr>
        <p:grpSpPr bwMode="auto">
          <a:xfrm>
            <a:off x="4502685" y="1840102"/>
            <a:ext cx="3095625" cy="3255962"/>
            <a:chOff x="1774824" y="2219325"/>
            <a:chExt cx="3095626" cy="3256714"/>
          </a:xfrm>
        </p:grpSpPr>
        <p:grpSp>
          <p:nvGrpSpPr>
            <p:cNvPr id="31" name="Groupe 9"/>
            <p:cNvGrpSpPr>
              <a:grpSpLocks/>
            </p:cNvGrpSpPr>
            <p:nvPr/>
          </p:nvGrpSpPr>
          <p:grpSpPr bwMode="auto">
            <a:xfrm>
              <a:off x="1970088" y="2219325"/>
              <a:ext cx="2900362" cy="3240088"/>
              <a:chOff x="1839586" y="2853449"/>
              <a:chExt cx="3170431" cy="3803334"/>
            </a:xfrm>
          </p:grpSpPr>
          <p:pic>
            <p:nvPicPr>
              <p:cNvPr id="33" name="Image 1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9586" y="2853449"/>
                <a:ext cx="3170431" cy="3803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ZoneTexte 44"/>
              <p:cNvSpPr txBox="1">
                <a:spLocks noChangeArrowheads="1"/>
              </p:cNvSpPr>
              <p:nvPr/>
            </p:nvSpPr>
            <p:spPr bwMode="auto">
              <a:xfrm>
                <a:off x="1998650" y="2853450"/>
                <a:ext cx="2050082" cy="37935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42C4E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500">
                    <a:solidFill>
                      <a:srgbClr val="42C4E3"/>
                    </a:solidFill>
                  </a:rPr>
                  <a:t>Air froid en altitude</a:t>
                </a:r>
              </a:p>
            </p:txBody>
          </p:sp>
          <p:sp>
            <p:nvSpPr>
              <p:cNvPr id="35" name="ZoneTexte 45"/>
              <p:cNvSpPr txBox="1">
                <a:spLocks noChangeArrowheads="1"/>
              </p:cNvSpPr>
              <p:nvPr/>
            </p:nvSpPr>
            <p:spPr bwMode="auto">
              <a:xfrm>
                <a:off x="2082799" y="6149472"/>
                <a:ext cx="1629698" cy="37935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500">
                    <a:solidFill>
                      <a:srgbClr val="C00000"/>
                    </a:solidFill>
                  </a:rPr>
                  <a:t>Air chaud au sol</a:t>
                </a:r>
              </a:p>
            </p:txBody>
          </p:sp>
        </p:grpSp>
        <p:pic>
          <p:nvPicPr>
            <p:cNvPr id="32" name="Imag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324646" y="3686219"/>
              <a:ext cx="3239998" cy="339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33">
            <a:hlinkClick r:id="rId6" action="ppaction://hlinksldjump"/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851" y="5359859"/>
            <a:ext cx="972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39" y="10146"/>
            <a:ext cx="1669110" cy="122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Pourquoi ?">
            <a:extLst>
              <a:ext uri="{FF2B5EF4-FFF2-40B4-BE49-F238E27FC236}">
                <a16:creationId xmlns:a16="http://schemas.microsoft.com/office/drawing/2014/main" id="{5D2F7B9B-2062-401B-80D1-3F6092131DCE}"/>
              </a:ext>
            </a:extLst>
          </p:cNvPr>
          <p:cNvGrpSpPr>
            <a:grpSpLocks/>
          </p:cNvGrpSpPr>
          <p:nvPr/>
        </p:nvGrpSpPr>
        <p:grpSpPr bwMode="auto">
          <a:xfrm>
            <a:off x="8231065" y="5123443"/>
            <a:ext cx="2977416" cy="1197051"/>
            <a:chOff x="8597946" y="6261178"/>
            <a:chExt cx="2273125" cy="1526641"/>
          </a:xfrm>
        </p:grpSpPr>
        <p:sp>
          <p:nvSpPr>
            <p:cNvPr id="44" name="Ellipse 3">
              <a:extLst>
                <a:ext uri="{FF2B5EF4-FFF2-40B4-BE49-F238E27FC236}">
                  <a16:creationId xmlns:a16="http://schemas.microsoft.com/office/drawing/2014/main" id="{4702C36A-BBF0-4A1D-8153-72B100A4BD6E}"/>
                </a:ext>
              </a:extLst>
            </p:cNvPr>
            <p:cNvSpPr/>
            <p:nvPr/>
          </p:nvSpPr>
          <p:spPr bwMode="auto">
            <a:xfrm>
              <a:off x="8686924" y="6261178"/>
              <a:ext cx="2100444" cy="1265309"/>
            </a:xfrm>
            <a:prstGeom prst="roundRect">
              <a:avLst/>
            </a:prstGeom>
            <a:solidFill>
              <a:srgbClr val="29CFB1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40803FD-2AD3-4BD8-BE18-AC9918851213}"/>
                </a:ext>
              </a:extLst>
            </p:cNvPr>
            <p:cNvSpPr/>
            <p:nvPr/>
          </p:nvSpPr>
          <p:spPr>
            <a:xfrm>
              <a:off x="8597946" y="6335501"/>
              <a:ext cx="2273125" cy="1452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600" dirty="0">
                  <a:solidFill>
                    <a:schemeClr val="bg1"/>
                  </a:solidFill>
                  <a:cs typeface="Arial" panose="020B0604020202020204" pitchFamily="34" charset="0"/>
                </a:rPr>
                <a:t>Les polluants ne peuvent pas s’élever et s’accumulent sous la couche d’inversion.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8" name="Btn_Camera-Cell">
            <a:hlinkClick r:id="rId9" action="ppaction://hlinksldjump"/>
            <a:extLst>
              <a:ext uri="{FF2B5EF4-FFF2-40B4-BE49-F238E27FC236}">
                <a16:creationId xmlns:a16="http://schemas.microsoft.com/office/drawing/2014/main" id="{3092B2D4-B0E4-490A-A48E-0FA2DEACEA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1657" y="2564394"/>
            <a:ext cx="497839" cy="50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45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EB091AE-39A6-47D7-A1BB-925E38B64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C5A3A4-2915-4479-B5FE-C10710160A3A}" type="slidenum">
              <a:rPr lang="fr-FR" altLang="fr-FR" smtClean="0"/>
              <a:pPr>
                <a:defRPr/>
              </a:pPr>
              <a:t>22</a:t>
            </a:fld>
            <a:endParaRPr lang="fr-FR" altLang="fr-FR"/>
          </a:p>
        </p:txBody>
      </p:sp>
      <p:pic>
        <p:nvPicPr>
          <p:cNvPr id="2050" name="Picture 2" descr="File:Smog over Almaty.jpg">
            <a:extLst>
              <a:ext uri="{FF2B5EF4-FFF2-40B4-BE49-F238E27FC236}">
                <a16:creationId xmlns:a16="http://schemas.microsoft.com/office/drawing/2014/main" id="{91CBA68E-D3B8-4565-AE10-98E21DB165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98"/>
          <a:stretch/>
        </p:blipFill>
        <p:spPr bwMode="auto">
          <a:xfrm>
            <a:off x="0" y="18388"/>
            <a:ext cx="12192000" cy="683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3">
            <a:hlinkClick r:id="rId3" action="ppaction://hlinksldjump"/>
            <a:extLst>
              <a:ext uri="{FF2B5EF4-FFF2-40B4-BE49-F238E27FC236}">
                <a16:creationId xmlns:a16="http://schemas.microsoft.com/office/drawing/2014/main" id="{570F3E8F-601C-4D08-8F32-44EF747F6C5C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851" y="5359859"/>
            <a:ext cx="972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266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234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BackgroundTitle"/>
          <p:cNvSpPr/>
          <p:nvPr/>
        </p:nvSpPr>
        <p:spPr>
          <a:xfrm>
            <a:off x="1589687" y="77791"/>
            <a:ext cx="10458975" cy="1035744"/>
          </a:xfrm>
          <a:prstGeom prst="roundRect">
            <a:avLst/>
          </a:prstGeom>
          <a:solidFill>
            <a:srgbClr val="18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667" b="0" i="0" u="none" strike="noStrike" kern="1200" cap="none" spc="0" normalizeH="0" baseline="0" noProof="0" dirty="0">
              <a:ln>
                <a:noFill/>
              </a:ln>
              <a:solidFill>
                <a:srgbClr val="6AB56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09926" y="237579"/>
            <a:ext cx="10238736" cy="753642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  <a:latin typeface="Calibri Bold" charset="0"/>
              </a:rPr>
              <a:t>Les capteurs de surveillance </a:t>
            </a:r>
          </a:p>
        </p:txBody>
      </p:sp>
      <p:sp>
        <p:nvSpPr>
          <p:cNvPr id="26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11272310" y="6356350"/>
            <a:ext cx="1005415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552949BE-CC07-43E9-BE82-1E96A220B6FD}" type="slidenum">
              <a:rPr kumimoji="0" lang="fr-FR" alt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4E955A-B45D-44E5-9F8F-C680C54677A5}"/>
              </a:ext>
            </a:extLst>
          </p:cNvPr>
          <p:cNvSpPr/>
          <p:nvPr/>
        </p:nvSpPr>
        <p:spPr>
          <a:xfrm>
            <a:off x="1036630" y="1770065"/>
            <a:ext cx="3296506" cy="2220957"/>
          </a:xfrm>
          <a:prstGeom prst="rect">
            <a:avLst/>
          </a:prstGeom>
          <a:solidFill>
            <a:schemeClr val="bg1"/>
          </a:solidFill>
          <a:ln w="76200" cmpd="dbl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0281">
            <a:off x="930012" y="2019291"/>
            <a:ext cx="2022768" cy="222380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18BCD62-5F02-4511-8ABC-79E67012F8DA}"/>
              </a:ext>
            </a:extLst>
          </p:cNvPr>
          <p:cNvSpPr txBox="1"/>
          <p:nvPr/>
        </p:nvSpPr>
        <p:spPr>
          <a:xfrm>
            <a:off x="1068955" y="1815388"/>
            <a:ext cx="3231855" cy="400110"/>
          </a:xfrm>
          <a:prstGeom prst="rect">
            <a:avLst/>
          </a:prstGeom>
          <a:solidFill>
            <a:srgbClr val="29CFB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capteur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</a:t>
            </a:r>
            <a:r>
              <a:rPr kumimoji="0" lang="fr-FR" sz="20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20383E2-2103-48F7-BCCD-E6CE5C6FE05A}"/>
              </a:ext>
            </a:extLst>
          </p:cNvPr>
          <p:cNvSpPr txBox="1"/>
          <p:nvPr/>
        </p:nvSpPr>
        <p:spPr>
          <a:xfrm>
            <a:off x="2618803" y="2473843"/>
            <a:ext cx="1799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 savoir plus</a:t>
            </a:r>
          </a:p>
        </p:txBody>
      </p:sp>
      <p:pic>
        <p:nvPicPr>
          <p:cNvPr id="7" name="Plus">
            <a:hlinkClick r:id="rId5" action="ppaction://hlinksldjump"/>
            <a:extLst>
              <a:ext uri="{FF2B5EF4-FFF2-40B4-BE49-F238E27FC236}">
                <a16:creationId xmlns:a16="http://schemas.microsoft.com/office/drawing/2014/main" id="{79F128AF-A67E-440C-A47A-1DED874B26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186" y="2893466"/>
            <a:ext cx="595131" cy="585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BB48E5F-D00A-47EB-8ED7-6DCD5415FD1F}"/>
              </a:ext>
            </a:extLst>
          </p:cNvPr>
          <p:cNvSpPr/>
          <p:nvPr/>
        </p:nvSpPr>
        <p:spPr>
          <a:xfrm>
            <a:off x="4786974" y="1770064"/>
            <a:ext cx="3296506" cy="2220957"/>
          </a:xfrm>
          <a:prstGeom prst="rect">
            <a:avLst/>
          </a:prstGeom>
          <a:solidFill>
            <a:schemeClr val="bg1"/>
          </a:solidFill>
          <a:ln w="76200" cmpd="dbl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F4EB755-022B-41DB-95F1-B354FBD02DE5}"/>
              </a:ext>
            </a:extLst>
          </p:cNvPr>
          <p:cNvSpPr txBox="1"/>
          <p:nvPr/>
        </p:nvSpPr>
        <p:spPr>
          <a:xfrm>
            <a:off x="4834366" y="1798283"/>
            <a:ext cx="3211099" cy="400110"/>
          </a:xfrm>
          <a:prstGeom prst="rect">
            <a:avLst/>
          </a:prstGeom>
          <a:solidFill>
            <a:srgbClr val="29CFB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Picture</a:t>
            </a:r>
          </a:p>
        </p:txBody>
      </p:sp>
      <p:pic>
        <p:nvPicPr>
          <p:cNvPr id="19" name="Google Shape;273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1284461">
            <a:off x="5012333" y="2344560"/>
            <a:ext cx="1206694" cy="151432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3F4EB755-022B-41DB-95F1-B354FBD02DE5}"/>
              </a:ext>
            </a:extLst>
          </p:cNvPr>
          <p:cNvSpPr txBox="1"/>
          <p:nvPr/>
        </p:nvSpPr>
        <p:spPr>
          <a:xfrm>
            <a:off x="6048823" y="2473843"/>
            <a:ext cx="1799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 savoir plus</a:t>
            </a:r>
          </a:p>
        </p:txBody>
      </p:sp>
      <p:pic>
        <p:nvPicPr>
          <p:cNvPr id="23" name="Plus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761" y="2880543"/>
            <a:ext cx="593750" cy="5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C63907D-10C4-44A3-A0CE-A606CD0A2614}"/>
              </a:ext>
            </a:extLst>
          </p:cNvPr>
          <p:cNvSpPr/>
          <p:nvPr/>
        </p:nvSpPr>
        <p:spPr>
          <a:xfrm>
            <a:off x="8519433" y="1770064"/>
            <a:ext cx="3296506" cy="2220957"/>
          </a:xfrm>
          <a:prstGeom prst="rect">
            <a:avLst/>
          </a:prstGeom>
          <a:solidFill>
            <a:schemeClr val="bg1"/>
          </a:solidFill>
          <a:ln w="76200" cmpd="dbl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F4EB755-022B-41DB-95F1-B354FBD02DE5}"/>
              </a:ext>
            </a:extLst>
          </p:cNvPr>
          <p:cNvSpPr txBox="1"/>
          <p:nvPr/>
        </p:nvSpPr>
        <p:spPr>
          <a:xfrm>
            <a:off x="8543495" y="1815388"/>
            <a:ext cx="3258796" cy="400110"/>
          </a:xfrm>
          <a:prstGeom prst="rect">
            <a:avLst/>
          </a:prstGeom>
          <a:solidFill>
            <a:srgbClr val="29CFB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Module Air</a:t>
            </a:r>
          </a:p>
        </p:txBody>
      </p:sp>
      <p:pic>
        <p:nvPicPr>
          <p:cNvPr id="24" name="Picture 2" descr="Modulai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0" b="10732"/>
          <a:stretch/>
        </p:blipFill>
        <p:spPr bwMode="auto">
          <a:xfrm>
            <a:off x="8598913" y="2351728"/>
            <a:ext cx="1425879" cy="149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3F4EB755-022B-41DB-95F1-B354FBD02DE5}"/>
              </a:ext>
            </a:extLst>
          </p:cNvPr>
          <p:cNvSpPr txBox="1"/>
          <p:nvPr/>
        </p:nvSpPr>
        <p:spPr>
          <a:xfrm>
            <a:off x="9991435" y="2520420"/>
            <a:ext cx="1799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 savoir plus</a:t>
            </a:r>
          </a:p>
        </p:txBody>
      </p:sp>
      <p:pic>
        <p:nvPicPr>
          <p:cNvPr id="20" name="Plus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3737" y="2880542"/>
            <a:ext cx="595131" cy="585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937519" y="4446768"/>
            <a:ext cx="1087841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1588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1C8C77"/>
                </a:solidFill>
                <a:cs typeface="Arial" panose="020B0604020202020204" pitchFamily="34" charset="0"/>
              </a:rPr>
              <a:t>Voici les 3 capteurs que nous utiliserons 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Le capteur à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 dioxyde de carbone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 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(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</a:rPr>
              <a:t>CO</a:t>
            </a:r>
            <a:r>
              <a:rPr kumimoji="0" lang="fr-FR" sz="2000" i="0" u="none" strike="noStrike" kern="1200" cap="none" spc="0" normalizeH="0" baseline="-2500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</a:rPr>
              <a:t>2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)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, appelé aussi 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gaz carbonique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Le capteur particules fines « Pictures » : 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</a:rPr>
              <a:t>PM1, PM2,5 et PM10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Le Module Air : </a:t>
            </a:r>
            <a:r>
              <a:rPr lang="fr-FR" sz="2000" dirty="0">
                <a:solidFill>
                  <a:srgbClr val="1C8C77"/>
                </a:solidFill>
                <a:latin typeface="Calibri" panose="020F0502020204030204" pitchFamily="34" charset="0"/>
                <a:cs typeface="Arial" pitchFamily="34" charset="0"/>
              </a:rPr>
              <a:t>un capteur à 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dioxyde de carbone (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</a:rPr>
              <a:t>CO</a:t>
            </a:r>
            <a:r>
              <a:rPr kumimoji="0" lang="fr-FR" sz="2000" i="0" u="none" strike="noStrike" kern="1200" cap="none" spc="0" normalizeH="0" baseline="-2500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</a:rPr>
              <a:t>2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</a:rPr>
              <a:t>), PM 10 et PM 2,5 </a:t>
            </a:r>
          </a:p>
          <a:p>
            <a:pPr marL="0" marR="0" lvl="0" indent="1588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17384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36" name="Image 35">
            <a:hlinkClick r:id="rId11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99" y="298157"/>
            <a:ext cx="1080000" cy="54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271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6" r="26389" b="15091"/>
          <a:stretch>
            <a:fillRect/>
          </a:stretch>
        </p:blipFill>
        <p:spPr bwMode="auto">
          <a:xfrm>
            <a:off x="6389762" y="4103630"/>
            <a:ext cx="4400811" cy="24487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-4234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BackgroundTitle"/>
          <p:cNvSpPr/>
          <p:nvPr/>
        </p:nvSpPr>
        <p:spPr>
          <a:xfrm>
            <a:off x="1065019" y="77791"/>
            <a:ext cx="10983644" cy="1035744"/>
          </a:xfrm>
          <a:prstGeom prst="roundRect">
            <a:avLst/>
          </a:prstGeom>
          <a:solidFill>
            <a:srgbClr val="18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667" b="0" i="0" u="none" strike="noStrike" kern="1200" cap="none" spc="0" normalizeH="0" baseline="0" noProof="0" dirty="0">
              <a:ln>
                <a:noFill/>
              </a:ln>
              <a:solidFill>
                <a:srgbClr val="6AB56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09926" y="237579"/>
            <a:ext cx="10238736" cy="753642"/>
          </a:xfrm>
        </p:spPr>
        <p:txBody>
          <a:bodyPr>
            <a:normAutofit/>
          </a:bodyPr>
          <a:lstStyle/>
          <a:p>
            <a:pPr lvl="0" algn="ctr">
              <a:defRPr/>
            </a:pPr>
            <a:r>
              <a:rPr lang="fr-FR" sz="3600" b="1" dirty="0">
                <a:solidFill>
                  <a:schemeClr val="bg1"/>
                </a:solidFill>
                <a:latin typeface="Calibri Bold" charset="0"/>
              </a:rPr>
              <a:t>Le </a:t>
            </a:r>
            <a:r>
              <a:rPr lang="fr-FR" sz="3600" b="1" dirty="0">
                <a:solidFill>
                  <a:schemeClr val="bg1"/>
                </a:solidFill>
                <a:latin typeface="+mn-lt"/>
              </a:rPr>
              <a:t>capteur CO</a:t>
            </a:r>
            <a:r>
              <a:rPr lang="fr-FR" sz="3600" b="1" baseline="-25000" dirty="0">
                <a:solidFill>
                  <a:schemeClr val="bg1"/>
                </a:solidFill>
                <a:latin typeface="+mn-lt"/>
              </a:rPr>
              <a:t>2</a:t>
            </a:r>
            <a:endParaRPr lang="fr-FR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11272310" y="6356350"/>
            <a:ext cx="1005415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552949BE-CC07-43E9-BE82-1E96A220B6FD}" type="slidenum">
              <a:rPr kumimoji="0" lang="fr-FR" alt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0281">
            <a:off x="751347" y="992285"/>
            <a:ext cx="3888740" cy="427522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492866" y="4858567"/>
            <a:ext cx="455905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Ce gaz joue un rôle important dans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l’effet de serre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 qui permet de garder la Terre chaude.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29CFB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Mais sa forte augmentation provoque le réchauffement climatique</a:t>
            </a:r>
            <a:r>
              <a:rPr kumimoji="0" lang="fr-FR" sz="2000" i="0" u="none" strike="noStrike" kern="1200" cap="none" spc="0" normalizeH="0" noProof="0" dirty="0">
                <a:ln>
                  <a:noFill/>
                </a:ln>
                <a:solidFill>
                  <a:srgbClr val="29CFB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 !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29CFB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61130" y="1709526"/>
            <a:ext cx="661963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fr-FR" sz="2400" b="1" dirty="0">
                <a:solidFill>
                  <a:srgbClr val="1C8C77"/>
                </a:solidFill>
                <a:cs typeface="Arial" panose="020B0604020202020204" pitchFamily="34" charset="0"/>
              </a:rPr>
              <a:t>Ce capteur évalue le taux de dioxyde de carbone : un gaz incolore, inodore et à la saveur piquante.</a:t>
            </a:r>
          </a:p>
        </p:txBody>
      </p:sp>
      <p:sp>
        <p:nvSpPr>
          <p:cNvPr id="6" name="Rectangle 5"/>
          <p:cNvSpPr/>
          <p:nvPr/>
        </p:nvSpPr>
        <p:spPr>
          <a:xfrm>
            <a:off x="4761130" y="2677166"/>
            <a:ext cx="66196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>
                <a:solidFill>
                  <a:srgbClr val="173847"/>
                </a:solidFill>
                <a:latin typeface="Calibri" panose="020F0502020204030204" pitchFamily="34" charset="0"/>
                <a:cs typeface="Arial" pitchFamily="34" charset="0"/>
              </a:rPr>
              <a:t>Ce gaz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 est créé lors de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la combustion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de produits contenant du carbone (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cs typeface="Arial" pitchFamily="34" charset="0"/>
              </a:rPr>
              <a:t>exemple</a:t>
            </a:r>
            <a:r>
              <a:rPr kumimoji="0" lang="fr-FR" sz="2000" b="0" i="0" u="none" strike="noStrike" kern="1200" cap="none" spc="0" normalizeH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cs typeface="Arial" pitchFamily="34" charset="0"/>
              </a:rPr>
              <a:t> :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cs typeface="Arial" pitchFamily="34" charset="0"/>
              </a:rPr>
              <a:t> celle du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 pitchFamily="34" charset="0"/>
                <a:cs typeface="Arial" pitchFamily="34" charset="0"/>
              </a:rPr>
              <a:t>bois</a:t>
            </a:r>
            <a:r>
              <a:rPr lang="fr-FR" sz="2000" dirty="0">
                <a:solidFill>
                  <a:srgbClr val="173847"/>
                </a:solidFill>
                <a:latin typeface="Calibri" panose="020F0502020204030204" pitchFamily="34" charset="0"/>
                <a:cs typeface="Arial" pitchFamily="34" charset="0"/>
              </a:rPr>
              <a:t>, du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 pitchFamily="34" charset="0"/>
                <a:cs typeface="Arial" pitchFamily="34" charset="0"/>
              </a:rPr>
              <a:t>charbon</a:t>
            </a:r>
            <a:r>
              <a:rPr lang="fr-FR" sz="2000" dirty="0">
                <a:solidFill>
                  <a:srgbClr val="173847"/>
                </a:solidFill>
                <a:latin typeface="Calibri" panose="020F0502020204030204" pitchFamily="34" charset="0"/>
                <a:cs typeface="Arial" pitchFamily="34" charset="0"/>
              </a:rPr>
              <a:t> et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cs typeface="Arial" pitchFamily="34" charset="0"/>
              </a:rPr>
              <a:t> du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 pitchFamily="34" charset="0"/>
                <a:cs typeface="Arial" pitchFamily="34" charset="0"/>
              </a:rPr>
              <a:t>sucre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cs typeface="Arial" pitchFamily="34" charset="0"/>
              </a:rPr>
              <a:t> (source d'énergie pour les êtres vivants)), mais aussi celle du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 pitchFamily="34" charset="0"/>
                <a:cs typeface="Arial" pitchFamily="34" charset="0"/>
              </a:rPr>
              <a:t>pétrole 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cs typeface="Arial" pitchFamily="34" charset="0"/>
              </a:rPr>
              <a:t>pour les véhicules. </a:t>
            </a:r>
          </a:p>
        </p:txBody>
      </p:sp>
      <p:pic>
        <p:nvPicPr>
          <p:cNvPr id="15" name="Picture 33">
            <a:hlinkClick r:id="rId6" action="ppaction://hlinksldjump"/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392" y="5417574"/>
            <a:ext cx="972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Aucune description disponible.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430" y="281744"/>
            <a:ext cx="1223962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150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BackgroundTitle"/>
          <p:cNvSpPr/>
          <p:nvPr/>
        </p:nvSpPr>
        <p:spPr>
          <a:xfrm>
            <a:off x="873762" y="157923"/>
            <a:ext cx="11318238" cy="754087"/>
          </a:xfrm>
          <a:prstGeom prst="roundRect">
            <a:avLst/>
          </a:prstGeom>
          <a:solidFill>
            <a:srgbClr val="1BB8DB">
              <a:alpha val="31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3592787-CFA6-4335-8BB4-7B2C3036D5A0}"/>
              </a:ext>
            </a:extLst>
          </p:cNvPr>
          <p:cNvSpPr/>
          <p:nvPr/>
        </p:nvSpPr>
        <p:spPr>
          <a:xfrm>
            <a:off x="-3175" y="0"/>
            <a:ext cx="376238" cy="6865938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23" name="Google Shape;151;p11"/>
          <p:cNvSpPr>
            <a:spLocks noChangeArrowheads="1"/>
          </p:cNvSpPr>
          <p:nvPr/>
        </p:nvSpPr>
        <p:spPr bwMode="auto">
          <a:xfrm rot="-905109">
            <a:off x="11182350" y="-1588"/>
            <a:ext cx="889000" cy="77311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0" name="Espace réservé du numéro de diapositive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1272310" y="6356350"/>
            <a:ext cx="1005415" cy="360363"/>
          </a:xfrm>
          <a:prstGeom prst="roundRect">
            <a:avLst>
              <a:gd name="adj" fmla="val 16667"/>
            </a:avLst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fld id="{BF06267A-BA50-4391-92CC-A74B664CEC2F}" type="slidenum">
              <a:rPr kumimoji="0" lang="fr-FR" altLang="fr-FR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itre 1"/>
          <p:cNvSpPr>
            <a:spLocks noGrp="1"/>
          </p:cNvSpPr>
          <p:nvPr>
            <p:ph type="title"/>
          </p:nvPr>
        </p:nvSpPr>
        <p:spPr>
          <a:xfrm>
            <a:off x="925070" y="1163341"/>
            <a:ext cx="8429946" cy="1131633"/>
          </a:xfrm>
        </p:spPr>
        <p:txBody>
          <a:bodyPr/>
          <a:lstStyle/>
          <a:p>
            <a:r>
              <a:rPr lang="fr-FR" sz="2300" b="1" dirty="0">
                <a:solidFill>
                  <a:srgbClr val="DA205A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Relève les niveaux de CO₂ tous les quarts d’heure dans ton carnet, puis trace une courbe à partir des données récoltées.</a:t>
            </a:r>
            <a:endParaRPr lang="fr-FR" altLang="fr-FR" sz="2300" b="1" dirty="0">
              <a:solidFill>
                <a:srgbClr val="DA205A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71" y="74970"/>
            <a:ext cx="678243" cy="96194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432824" y="201511"/>
            <a:ext cx="9829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BF65A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Groupe </a:t>
            </a:r>
            <a:r>
              <a:rPr lang="fr-FR" sz="3600" b="1" dirty="0" smtClean="0">
                <a:solidFill>
                  <a:srgbClr val="BF65A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 </a:t>
            </a:r>
            <a:r>
              <a:rPr lang="fr-FR" sz="3600" b="1" dirty="0">
                <a:solidFill>
                  <a:srgbClr val="BF65A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kumimoji="0" lang="fr-FR" alt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Evalue </a:t>
            </a:r>
            <a:r>
              <a:rPr kumimoji="0" lang="fr-FR" alt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ton exposition au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Bold" charset="0"/>
                <a:ea typeface="+mn-ea"/>
              </a:rPr>
              <a:t>CO</a:t>
            </a:r>
            <a:r>
              <a:rPr kumimoji="0" lang="fr-FR" sz="36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Bold" charset="0"/>
                <a:ea typeface="+mn-ea"/>
              </a:rPr>
              <a:t>2</a:t>
            </a:r>
            <a:endParaRPr kumimoji="0" lang="fr-FR" altLang="fr-FR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BA44BF08-A88E-46B9-AA57-8F3C463E12EB}"/>
              </a:ext>
            </a:extLst>
          </p:cNvPr>
          <p:cNvSpPr txBox="1"/>
          <p:nvPr/>
        </p:nvSpPr>
        <p:spPr>
          <a:xfrm>
            <a:off x="5319028" y="7144951"/>
            <a:ext cx="5943020" cy="37457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chemeClr val="tx2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Qu’observes-tu ?</a:t>
            </a:r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447" y="1389581"/>
            <a:ext cx="4255908" cy="4902601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0281">
            <a:off x="10307631" y="1932882"/>
            <a:ext cx="1230708" cy="1353024"/>
          </a:xfrm>
          <a:prstGeom prst="rect">
            <a:avLst/>
          </a:prstGeom>
        </p:spPr>
      </p:pic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009176"/>
              </p:ext>
            </p:extLst>
          </p:nvPr>
        </p:nvGraphicFramePr>
        <p:xfrm>
          <a:off x="925070" y="2627656"/>
          <a:ext cx="752552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690">
                  <a:extLst>
                    <a:ext uri="{9D8B030D-6E8A-4147-A177-3AD203B41FA5}">
                      <a16:colId xmlns:a16="http://schemas.microsoft.com/office/drawing/2014/main" val="197086406"/>
                    </a:ext>
                  </a:extLst>
                </a:gridCol>
                <a:gridCol w="940690">
                  <a:extLst>
                    <a:ext uri="{9D8B030D-6E8A-4147-A177-3AD203B41FA5}">
                      <a16:colId xmlns:a16="http://schemas.microsoft.com/office/drawing/2014/main" val="2639015352"/>
                    </a:ext>
                  </a:extLst>
                </a:gridCol>
                <a:gridCol w="940690">
                  <a:extLst>
                    <a:ext uri="{9D8B030D-6E8A-4147-A177-3AD203B41FA5}">
                      <a16:colId xmlns:a16="http://schemas.microsoft.com/office/drawing/2014/main" val="1515108198"/>
                    </a:ext>
                  </a:extLst>
                </a:gridCol>
                <a:gridCol w="940690">
                  <a:extLst>
                    <a:ext uri="{9D8B030D-6E8A-4147-A177-3AD203B41FA5}">
                      <a16:colId xmlns:a16="http://schemas.microsoft.com/office/drawing/2014/main" val="82556379"/>
                    </a:ext>
                  </a:extLst>
                </a:gridCol>
                <a:gridCol w="940690">
                  <a:extLst>
                    <a:ext uri="{9D8B030D-6E8A-4147-A177-3AD203B41FA5}">
                      <a16:colId xmlns:a16="http://schemas.microsoft.com/office/drawing/2014/main" val="3022767325"/>
                    </a:ext>
                  </a:extLst>
                </a:gridCol>
                <a:gridCol w="940690">
                  <a:extLst>
                    <a:ext uri="{9D8B030D-6E8A-4147-A177-3AD203B41FA5}">
                      <a16:colId xmlns:a16="http://schemas.microsoft.com/office/drawing/2014/main" val="785626268"/>
                    </a:ext>
                  </a:extLst>
                </a:gridCol>
                <a:gridCol w="940690">
                  <a:extLst>
                    <a:ext uri="{9D8B030D-6E8A-4147-A177-3AD203B41FA5}">
                      <a16:colId xmlns:a16="http://schemas.microsoft.com/office/drawing/2014/main" val="862146170"/>
                    </a:ext>
                  </a:extLst>
                </a:gridCol>
                <a:gridCol w="940690">
                  <a:extLst>
                    <a:ext uri="{9D8B030D-6E8A-4147-A177-3AD203B41FA5}">
                      <a16:colId xmlns:a16="http://schemas.microsoft.com/office/drawing/2014/main" val="1796113891"/>
                    </a:ext>
                  </a:extLst>
                </a:gridCol>
              </a:tblGrid>
              <a:tr h="362481">
                <a:tc gridSpan="4">
                  <a:txBody>
                    <a:bodyPr/>
                    <a:lstStyle/>
                    <a:p>
                      <a:pPr algn="l"/>
                      <a:r>
                        <a:rPr lang="fr-FR" sz="2000" b="1" u="sng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Fenêtre ouverte</a:t>
                      </a:r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lang="fr-FR" sz="2000" b="1" u="sng" dirty="0">
                          <a:solidFill>
                            <a:srgbClr val="C00000"/>
                          </a:solidFill>
                        </a:rPr>
                        <a:t>Fenêtre fermée</a:t>
                      </a:r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5765305"/>
                  </a:ext>
                </a:extLst>
              </a:tr>
              <a:tr h="292348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8h30</a:t>
                      </a:r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8h45</a:t>
                      </a:r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9h</a:t>
                      </a:r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C00000"/>
                          </a:solidFill>
                        </a:rPr>
                        <a:t>9h15</a:t>
                      </a:r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C00000"/>
                          </a:solidFill>
                        </a:rPr>
                        <a:t>9h30</a:t>
                      </a:r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C00000"/>
                          </a:solidFill>
                        </a:rPr>
                        <a:t>9h45</a:t>
                      </a:r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C00000"/>
                          </a:solidFill>
                        </a:rPr>
                        <a:t>10h</a:t>
                      </a:r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4752289"/>
                  </a:ext>
                </a:extLst>
              </a:tr>
              <a:tr h="292348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CO</a:t>
                      </a:r>
                      <a:r>
                        <a:rPr lang="fr-FR" sz="1600" b="1" baseline="-250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4328976"/>
                  </a:ext>
                </a:extLst>
              </a:tr>
            </a:tbl>
          </a:graphicData>
        </a:graphic>
      </p:graphicFrame>
      <p:graphicFrame>
        <p:nvGraphicFramePr>
          <p:cNvPr id="25" name="Tableau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571504"/>
              </p:ext>
            </p:extLst>
          </p:nvPr>
        </p:nvGraphicFramePr>
        <p:xfrm>
          <a:off x="925070" y="3692884"/>
          <a:ext cx="7525520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690">
                  <a:extLst>
                    <a:ext uri="{9D8B030D-6E8A-4147-A177-3AD203B41FA5}">
                      <a16:colId xmlns:a16="http://schemas.microsoft.com/office/drawing/2014/main" val="197086406"/>
                    </a:ext>
                  </a:extLst>
                </a:gridCol>
                <a:gridCol w="940690">
                  <a:extLst>
                    <a:ext uri="{9D8B030D-6E8A-4147-A177-3AD203B41FA5}">
                      <a16:colId xmlns:a16="http://schemas.microsoft.com/office/drawing/2014/main" val="2639015352"/>
                    </a:ext>
                  </a:extLst>
                </a:gridCol>
                <a:gridCol w="940690">
                  <a:extLst>
                    <a:ext uri="{9D8B030D-6E8A-4147-A177-3AD203B41FA5}">
                      <a16:colId xmlns:a16="http://schemas.microsoft.com/office/drawing/2014/main" val="1515108198"/>
                    </a:ext>
                  </a:extLst>
                </a:gridCol>
                <a:gridCol w="940690">
                  <a:extLst>
                    <a:ext uri="{9D8B030D-6E8A-4147-A177-3AD203B41FA5}">
                      <a16:colId xmlns:a16="http://schemas.microsoft.com/office/drawing/2014/main" val="82556379"/>
                    </a:ext>
                  </a:extLst>
                </a:gridCol>
                <a:gridCol w="940690">
                  <a:extLst>
                    <a:ext uri="{9D8B030D-6E8A-4147-A177-3AD203B41FA5}">
                      <a16:colId xmlns:a16="http://schemas.microsoft.com/office/drawing/2014/main" val="3022767325"/>
                    </a:ext>
                  </a:extLst>
                </a:gridCol>
                <a:gridCol w="940690">
                  <a:extLst>
                    <a:ext uri="{9D8B030D-6E8A-4147-A177-3AD203B41FA5}">
                      <a16:colId xmlns:a16="http://schemas.microsoft.com/office/drawing/2014/main" val="785626268"/>
                    </a:ext>
                  </a:extLst>
                </a:gridCol>
                <a:gridCol w="940690">
                  <a:extLst>
                    <a:ext uri="{9D8B030D-6E8A-4147-A177-3AD203B41FA5}">
                      <a16:colId xmlns:a16="http://schemas.microsoft.com/office/drawing/2014/main" val="862146170"/>
                    </a:ext>
                  </a:extLst>
                </a:gridCol>
                <a:gridCol w="940690">
                  <a:extLst>
                    <a:ext uri="{9D8B030D-6E8A-4147-A177-3AD203B41FA5}">
                      <a16:colId xmlns:a16="http://schemas.microsoft.com/office/drawing/2014/main" val="1796113891"/>
                    </a:ext>
                  </a:extLst>
                </a:gridCol>
              </a:tblGrid>
              <a:tr h="267171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10h15</a:t>
                      </a:r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10h30</a:t>
                      </a:r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10h45</a:t>
                      </a:r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C00000"/>
                          </a:solidFill>
                        </a:rPr>
                        <a:t>11h</a:t>
                      </a:r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C00000"/>
                          </a:solidFill>
                        </a:rPr>
                        <a:t>11h15</a:t>
                      </a:r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C00000"/>
                          </a:solidFill>
                        </a:rPr>
                        <a:t>11h30</a:t>
                      </a:r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C00000"/>
                          </a:solidFill>
                        </a:rPr>
                        <a:t>10h</a:t>
                      </a:r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4752289"/>
                  </a:ext>
                </a:extLst>
              </a:tr>
              <a:tr h="267171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CO</a:t>
                      </a:r>
                      <a:r>
                        <a:rPr lang="fr-FR" sz="1600" b="1" baseline="-250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4328976"/>
                  </a:ext>
                </a:extLst>
              </a:tr>
            </a:tbl>
          </a:graphicData>
        </a:graphic>
      </p:graphicFrame>
      <p:graphicFrame>
        <p:nvGraphicFramePr>
          <p:cNvPr id="26" name="Tableau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152547"/>
              </p:ext>
            </p:extLst>
          </p:nvPr>
        </p:nvGraphicFramePr>
        <p:xfrm>
          <a:off x="925070" y="5033620"/>
          <a:ext cx="7525520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690">
                  <a:extLst>
                    <a:ext uri="{9D8B030D-6E8A-4147-A177-3AD203B41FA5}">
                      <a16:colId xmlns:a16="http://schemas.microsoft.com/office/drawing/2014/main" val="197086406"/>
                    </a:ext>
                  </a:extLst>
                </a:gridCol>
                <a:gridCol w="940690">
                  <a:extLst>
                    <a:ext uri="{9D8B030D-6E8A-4147-A177-3AD203B41FA5}">
                      <a16:colId xmlns:a16="http://schemas.microsoft.com/office/drawing/2014/main" val="2639015352"/>
                    </a:ext>
                  </a:extLst>
                </a:gridCol>
                <a:gridCol w="940690">
                  <a:extLst>
                    <a:ext uri="{9D8B030D-6E8A-4147-A177-3AD203B41FA5}">
                      <a16:colId xmlns:a16="http://schemas.microsoft.com/office/drawing/2014/main" val="1515108198"/>
                    </a:ext>
                  </a:extLst>
                </a:gridCol>
                <a:gridCol w="940690">
                  <a:extLst>
                    <a:ext uri="{9D8B030D-6E8A-4147-A177-3AD203B41FA5}">
                      <a16:colId xmlns:a16="http://schemas.microsoft.com/office/drawing/2014/main" val="82556379"/>
                    </a:ext>
                  </a:extLst>
                </a:gridCol>
                <a:gridCol w="940690">
                  <a:extLst>
                    <a:ext uri="{9D8B030D-6E8A-4147-A177-3AD203B41FA5}">
                      <a16:colId xmlns:a16="http://schemas.microsoft.com/office/drawing/2014/main" val="3022767325"/>
                    </a:ext>
                  </a:extLst>
                </a:gridCol>
                <a:gridCol w="940690">
                  <a:extLst>
                    <a:ext uri="{9D8B030D-6E8A-4147-A177-3AD203B41FA5}">
                      <a16:colId xmlns:a16="http://schemas.microsoft.com/office/drawing/2014/main" val="785626268"/>
                    </a:ext>
                  </a:extLst>
                </a:gridCol>
                <a:gridCol w="940690">
                  <a:extLst>
                    <a:ext uri="{9D8B030D-6E8A-4147-A177-3AD203B41FA5}">
                      <a16:colId xmlns:a16="http://schemas.microsoft.com/office/drawing/2014/main" val="862146170"/>
                    </a:ext>
                  </a:extLst>
                </a:gridCol>
                <a:gridCol w="940690">
                  <a:extLst>
                    <a:ext uri="{9D8B030D-6E8A-4147-A177-3AD203B41FA5}">
                      <a16:colId xmlns:a16="http://schemas.microsoft.com/office/drawing/2014/main" val="1796113891"/>
                    </a:ext>
                  </a:extLst>
                </a:gridCol>
              </a:tblGrid>
              <a:tr h="267171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15h15</a:t>
                      </a:r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15h30</a:t>
                      </a:r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15h45</a:t>
                      </a:r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C00000"/>
                          </a:solidFill>
                        </a:rPr>
                        <a:t>16h</a:t>
                      </a:r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C00000"/>
                          </a:solidFill>
                        </a:rPr>
                        <a:t>16h15</a:t>
                      </a:r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C00000"/>
                          </a:solidFill>
                        </a:rPr>
                        <a:t>16h30</a:t>
                      </a:r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4752289"/>
                  </a:ext>
                </a:extLst>
              </a:tr>
              <a:tr h="267171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CO</a:t>
                      </a:r>
                      <a:r>
                        <a:rPr lang="fr-FR" sz="1600" b="1" baseline="-250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4328976"/>
                  </a:ext>
                </a:extLst>
              </a:tr>
            </a:tbl>
          </a:graphicData>
        </a:graphic>
      </p:graphicFrame>
      <p:graphicFrame>
        <p:nvGraphicFramePr>
          <p:cNvPr id="27" name="Tableau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270703"/>
              </p:ext>
            </p:extLst>
          </p:nvPr>
        </p:nvGraphicFramePr>
        <p:xfrm>
          <a:off x="925070" y="4363444"/>
          <a:ext cx="7525520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690">
                  <a:extLst>
                    <a:ext uri="{9D8B030D-6E8A-4147-A177-3AD203B41FA5}">
                      <a16:colId xmlns:a16="http://schemas.microsoft.com/office/drawing/2014/main" val="197086406"/>
                    </a:ext>
                  </a:extLst>
                </a:gridCol>
                <a:gridCol w="940690">
                  <a:extLst>
                    <a:ext uri="{9D8B030D-6E8A-4147-A177-3AD203B41FA5}">
                      <a16:colId xmlns:a16="http://schemas.microsoft.com/office/drawing/2014/main" val="2639015352"/>
                    </a:ext>
                  </a:extLst>
                </a:gridCol>
                <a:gridCol w="940690">
                  <a:extLst>
                    <a:ext uri="{9D8B030D-6E8A-4147-A177-3AD203B41FA5}">
                      <a16:colId xmlns:a16="http://schemas.microsoft.com/office/drawing/2014/main" val="1515108198"/>
                    </a:ext>
                  </a:extLst>
                </a:gridCol>
                <a:gridCol w="940690">
                  <a:extLst>
                    <a:ext uri="{9D8B030D-6E8A-4147-A177-3AD203B41FA5}">
                      <a16:colId xmlns:a16="http://schemas.microsoft.com/office/drawing/2014/main" val="82556379"/>
                    </a:ext>
                  </a:extLst>
                </a:gridCol>
                <a:gridCol w="940690">
                  <a:extLst>
                    <a:ext uri="{9D8B030D-6E8A-4147-A177-3AD203B41FA5}">
                      <a16:colId xmlns:a16="http://schemas.microsoft.com/office/drawing/2014/main" val="3022767325"/>
                    </a:ext>
                  </a:extLst>
                </a:gridCol>
                <a:gridCol w="940690">
                  <a:extLst>
                    <a:ext uri="{9D8B030D-6E8A-4147-A177-3AD203B41FA5}">
                      <a16:colId xmlns:a16="http://schemas.microsoft.com/office/drawing/2014/main" val="785626268"/>
                    </a:ext>
                  </a:extLst>
                </a:gridCol>
                <a:gridCol w="940690">
                  <a:extLst>
                    <a:ext uri="{9D8B030D-6E8A-4147-A177-3AD203B41FA5}">
                      <a16:colId xmlns:a16="http://schemas.microsoft.com/office/drawing/2014/main" val="862146170"/>
                    </a:ext>
                  </a:extLst>
                </a:gridCol>
                <a:gridCol w="940690">
                  <a:extLst>
                    <a:ext uri="{9D8B030D-6E8A-4147-A177-3AD203B41FA5}">
                      <a16:colId xmlns:a16="http://schemas.microsoft.com/office/drawing/2014/main" val="1796113891"/>
                    </a:ext>
                  </a:extLst>
                </a:gridCol>
              </a:tblGrid>
              <a:tr h="312169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HH</a:t>
                      </a:r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13h30</a:t>
                      </a:r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13h45</a:t>
                      </a:r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14h</a:t>
                      </a:r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C00000"/>
                          </a:solidFill>
                        </a:rPr>
                        <a:t>14h15</a:t>
                      </a:r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C00000"/>
                          </a:solidFill>
                        </a:rPr>
                        <a:t>14h30</a:t>
                      </a:r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C00000"/>
                          </a:solidFill>
                        </a:rPr>
                        <a:t>14h45</a:t>
                      </a:r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4752289"/>
                  </a:ext>
                </a:extLst>
              </a:tr>
              <a:tr h="121834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CO</a:t>
                      </a:r>
                      <a:r>
                        <a:rPr lang="fr-FR" sz="1600" b="1" baseline="-250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CFB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4328976"/>
                  </a:ext>
                </a:extLst>
              </a:tr>
            </a:tbl>
          </a:graphicData>
        </a:graphic>
      </p:graphicFrame>
      <p:pic>
        <p:nvPicPr>
          <p:cNvPr id="8" name="Image 7">
            <a:hlinkClick r:id="rId7" action="ppaction://hlinksldjump"/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972" y="4596836"/>
            <a:ext cx="1241879" cy="720000"/>
          </a:xfrm>
          <a:prstGeom prst="rect">
            <a:avLst/>
          </a:prstGeom>
        </p:spPr>
      </p:pic>
      <p:pic>
        <p:nvPicPr>
          <p:cNvPr id="18" name="Picture 33">
            <a:hlinkClick r:id="rId9" action="ppaction://hlinksldjump"/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321" y="5538650"/>
            <a:ext cx="932679" cy="80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9822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234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09926" y="237579"/>
            <a:ext cx="10238736" cy="753642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rgbClr val="002060"/>
                </a:solidFill>
                <a:latin typeface="Calibri Bold" charset="0"/>
              </a:rPr>
              <a:t>Exemple de courbe de niveaux de CO</a:t>
            </a:r>
            <a:r>
              <a:rPr lang="fr-FR" sz="3200" b="1" baseline="-25000" dirty="0">
                <a:solidFill>
                  <a:srgbClr val="002060"/>
                </a:solidFill>
                <a:latin typeface="Calibri Bold" charset="0"/>
              </a:rPr>
              <a:t>2</a:t>
            </a:r>
            <a:r>
              <a:rPr lang="fr-FR" sz="3200" b="1" dirty="0">
                <a:solidFill>
                  <a:srgbClr val="002060"/>
                </a:solidFill>
                <a:latin typeface="Calibri Bold" charset="0"/>
              </a:rPr>
              <a:t> récoltés</a:t>
            </a:r>
          </a:p>
        </p:txBody>
      </p:sp>
      <p:sp>
        <p:nvSpPr>
          <p:cNvPr id="20" name="BackgroundTitle"/>
          <p:cNvSpPr/>
          <p:nvPr/>
        </p:nvSpPr>
        <p:spPr>
          <a:xfrm>
            <a:off x="1179312" y="238945"/>
            <a:ext cx="10385538" cy="758704"/>
          </a:xfrm>
          <a:prstGeom prst="roundRect">
            <a:avLst/>
          </a:prstGeom>
          <a:solidFill>
            <a:srgbClr val="1BB8DB">
              <a:alpha val="31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Espace réservé du numéro de diapositive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1272310" y="6356350"/>
            <a:ext cx="1005415" cy="360363"/>
          </a:xfrm>
          <a:prstGeom prst="roundRect">
            <a:avLst>
              <a:gd name="adj" fmla="val 16667"/>
            </a:avLst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fld id="{BF06267A-BA50-4391-92CC-A74B664CEC2F}" type="slidenum">
              <a:rPr kumimoji="0" lang="fr-FR" altLang="fr-FR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96" y="0"/>
            <a:ext cx="946832" cy="1342878"/>
          </a:xfrm>
          <a:prstGeom prst="rect">
            <a:avLst/>
          </a:prstGeom>
        </p:spPr>
      </p:pic>
      <p:graphicFrame>
        <p:nvGraphicFramePr>
          <p:cNvPr id="10" name="Graphique 9"/>
          <p:cNvGraphicFramePr>
            <a:graphicFrameLocks/>
          </p:cNvGraphicFramePr>
          <p:nvPr/>
        </p:nvGraphicFramePr>
        <p:xfrm>
          <a:off x="2143093" y="1521132"/>
          <a:ext cx="8671751" cy="4184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Google Shape;147;p11">
            <a:extLst>
              <a:ext uri="{FF2B5EF4-FFF2-40B4-BE49-F238E27FC236}">
                <a16:creationId xmlns:a16="http://schemas.microsoft.com/office/drawing/2014/main" id="{DCEC349F-F299-4561-B82C-E112D2B12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093" y="1201925"/>
            <a:ext cx="920618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/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ource Sans Pro" charset="0"/>
                <a:sym typeface="Source Sans Pro" charset="0"/>
              </a:rPr>
              <a:t>CO</a:t>
            </a:r>
            <a:r>
              <a:rPr kumimoji="0" lang="fr-FR" altLang="fr-FR" sz="1800" b="0" i="0" u="none" strike="noStrike" kern="1200" cap="none" spc="0" normalizeH="0" baseline="-2500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ource Sans Pro" charset="0"/>
                <a:sym typeface="Source Sans Pro" charset="0"/>
              </a:rPr>
              <a:t>2</a:t>
            </a: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ource Sans Pro" charset="0"/>
                <a:sym typeface="Source Sans Pro" charset="0"/>
              </a:rPr>
              <a:t> PPM</a:t>
            </a:r>
          </a:p>
        </p:txBody>
      </p:sp>
      <p:sp>
        <p:nvSpPr>
          <p:cNvPr id="14" name="Google Shape;147;p11">
            <a:extLst>
              <a:ext uri="{FF2B5EF4-FFF2-40B4-BE49-F238E27FC236}">
                <a16:creationId xmlns:a16="http://schemas.microsoft.com/office/drawing/2014/main" id="{DCEC349F-F299-4561-B82C-E112D2B12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9204" y="5279451"/>
            <a:ext cx="920618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/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ource Sans Pro" charset="0"/>
                <a:sym typeface="Source Sans Pro" charset="0"/>
              </a:rPr>
              <a:t>Heure</a:t>
            </a:r>
          </a:p>
        </p:txBody>
      </p:sp>
      <p:cxnSp>
        <p:nvCxnSpPr>
          <p:cNvPr id="6" name="Connecteur droit 5"/>
          <p:cNvCxnSpPr/>
          <p:nvPr/>
        </p:nvCxnSpPr>
        <p:spPr>
          <a:xfrm flipH="1" flipV="1">
            <a:off x="5929461" y="1211352"/>
            <a:ext cx="28279" cy="4968687"/>
          </a:xfrm>
          <a:prstGeom prst="line">
            <a:avLst/>
          </a:prstGeom>
          <a:ln w="28575"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Google Shape;147;p11">
            <a:extLst>
              <a:ext uri="{FF2B5EF4-FFF2-40B4-BE49-F238E27FC236}">
                <a16:creationId xmlns:a16="http://schemas.microsoft.com/office/drawing/2014/main" id="{DCEC349F-F299-4561-B82C-E112D2B12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7455" y="5909248"/>
            <a:ext cx="238125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/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ource Sans Pro" charset="0"/>
                <a:sym typeface="Source Sans Pro" charset="0"/>
              </a:rPr>
              <a:t>Ouverture de la fenêtre</a:t>
            </a:r>
          </a:p>
        </p:txBody>
      </p:sp>
      <p:pic>
        <p:nvPicPr>
          <p:cNvPr id="16" name="Picture 33">
            <a:hlinkClick r:id="rId6" action="ppaction://hlinksldjump"/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321" y="5538650"/>
            <a:ext cx="932679" cy="80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971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llipse 3">
            <a:extLst>
              <a:ext uri="{FF2B5EF4-FFF2-40B4-BE49-F238E27FC236}">
                <a16:creationId xmlns:a16="http://schemas.microsoft.com/office/drawing/2014/main" id="{022BB280-E2F0-4B2F-95BA-3A4D9A42778F}"/>
              </a:ext>
            </a:extLst>
          </p:cNvPr>
          <p:cNvSpPr/>
          <p:nvPr/>
        </p:nvSpPr>
        <p:spPr bwMode="auto">
          <a:xfrm>
            <a:off x="1186362" y="4842552"/>
            <a:ext cx="10085948" cy="1628585"/>
          </a:xfrm>
          <a:prstGeom prst="roundRect">
            <a:avLst/>
          </a:prstGeom>
          <a:solidFill>
            <a:srgbClr val="29CFB1"/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4234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BackgroundTitle"/>
          <p:cNvSpPr/>
          <p:nvPr/>
        </p:nvSpPr>
        <p:spPr>
          <a:xfrm>
            <a:off x="1589687" y="77791"/>
            <a:ext cx="10458975" cy="1035744"/>
          </a:xfrm>
          <a:prstGeom prst="roundRect">
            <a:avLst/>
          </a:prstGeom>
          <a:solidFill>
            <a:srgbClr val="18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667" b="0" i="0" u="none" strike="noStrike" kern="1200" cap="none" spc="0" normalizeH="0" baseline="0" noProof="0" dirty="0">
              <a:ln>
                <a:noFill/>
              </a:ln>
              <a:solidFill>
                <a:srgbClr val="6AB56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2906" y="221701"/>
            <a:ext cx="10238736" cy="753642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  <a:latin typeface="Calibri Bold" charset="0"/>
              </a:rPr>
              <a:t>Le Capteur A Particules Fines « Picture »</a:t>
            </a:r>
          </a:p>
        </p:txBody>
      </p:sp>
      <p:sp>
        <p:nvSpPr>
          <p:cNvPr id="13" name="Google Shape;272;p34"/>
          <p:cNvSpPr txBox="1"/>
          <p:nvPr/>
        </p:nvSpPr>
        <p:spPr>
          <a:xfrm>
            <a:off x="5685329" y="1407417"/>
            <a:ext cx="5396389" cy="1058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b="1" dirty="0">
                <a:solidFill>
                  <a:srgbClr val="183847"/>
                </a:solidFill>
                <a:cs typeface="Arial" panose="020B0604020202020204" pitchFamily="34" charset="0"/>
                <a:sym typeface="Didact Gothic"/>
              </a:rPr>
              <a:t>Avec une application, tu pourras voir sur un smartphone en temps réel le taux de </a:t>
            </a:r>
            <a:r>
              <a:rPr lang="fr-FR" sz="2400" b="1" dirty="0">
                <a:solidFill>
                  <a:srgbClr val="183847"/>
                </a:solidFill>
                <a:cs typeface="Arial" panose="020B0604020202020204" pitchFamily="34" charset="0"/>
              </a:rPr>
              <a:t>PM1, PM2,5 et PM10 autour de toi.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sz="2000" b="1" dirty="0">
              <a:solidFill>
                <a:srgbClr val="173847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dirty="0">
                <a:solidFill>
                  <a:srgbClr val="002060"/>
                </a:solidFill>
                <a:latin typeface="Calibri" panose="020F0502020204030204" pitchFamily="34" charset="0"/>
              </a:rPr>
              <a:t>Grâce à lui, tu pourras avec ta classe évaluer ton exposition à la pollution de l’air et voir comment ton comportement peut l’influencer. 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17384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23" name="Google Shape;27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907504">
            <a:off x="395855" y="142364"/>
            <a:ext cx="854212" cy="1082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3">
            <a:hlinkClick r:id="rId5" action="ppaction://hlinksldjump"/>
          </p:cNvPr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9017" y="5396056"/>
            <a:ext cx="972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2475831" y="1749899"/>
            <a:ext cx="27518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Sortie air</a:t>
            </a: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2461426" y="2349977"/>
            <a:ext cx="27518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Entrée air</a:t>
            </a:r>
          </a:p>
        </p:txBody>
      </p:sp>
      <p:pic>
        <p:nvPicPr>
          <p:cNvPr id="43" name="Google Shape;15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0282" y="1640281"/>
            <a:ext cx="1735745" cy="2246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" name="Google Shape;162;p24"/>
          <p:cNvCxnSpPr/>
          <p:nvPr/>
        </p:nvCxnSpPr>
        <p:spPr>
          <a:xfrm rot="10800000">
            <a:off x="2811913" y="2091336"/>
            <a:ext cx="1468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162;p24"/>
          <p:cNvCxnSpPr/>
          <p:nvPr/>
        </p:nvCxnSpPr>
        <p:spPr>
          <a:xfrm flipH="1">
            <a:off x="2570271" y="2681888"/>
            <a:ext cx="1678482" cy="233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11272310" y="6356350"/>
            <a:ext cx="1005415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 </a:t>
            </a:r>
            <a:r>
              <a:rPr lang="fr-FR" altLang="fr-FR" sz="2000" b="1" dirty="0" smtClean="0">
                <a:solidFill>
                  <a:prstClr val="white"/>
                </a:solidFill>
                <a:latin typeface="Calibri"/>
              </a:rPr>
              <a:t>27</a:t>
            </a:r>
            <a:endParaRPr kumimoji="0" lang="fr-FR" alt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32" name="Picture 2" descr="Aucune description disponible.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430" y="281744"/>
            <a:ext cx="1223962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Google Shape;215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284942" y="4918088"/>
            <a:ext cx="609622" cy="609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16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311483" y="5735646"/>
            <a:ext cx="609622" cy="609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17;p2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945516" y="5735646"/>
            <a:ext cx="609622" cy="609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18;p2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279147" y="4921368"/>
            <a:ext cx="642413" cy="609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19;p2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941682" y="4926720"/>
            <a:ext cx="609621" cy="6096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946033" y="4930512"/>
            <a:ext cx="20604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defRPr/>
            </a:pPr>
            <a:r>
              <a: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Didact Gothic"/>
                <a:cs typeface="Calibri" panose="020F0502020204030204" pitchFamily="34" charset="0"/>
                <a:sym typeface="Didact Gothic"/>
              </a:rPr>
              <a:t>PM 10 Niveau faible </a:t>
            </a:r>
            <a:r>
              <a:rPr lang="fr-FR" sz="1600" dirty="0">
                <a:solidFill>
                  <a:schemeClr val="bg1"/>
                </a:solidFill>
                <a:latin typeface="Calibri" panose="020F0502020204030204" pitchFamily="34" charset="0"/>
                <a:ea typeface="Didact Gothic"/>
                <a:cs typeface="Calibri" panose="020F0502020204030204" pitchFamily="34" charset="0"/>
                <a:sym typeface="Didact Gothic"/>
              </a:rPr>
              <a:t>: </a:t>
            </a:r>
          </a:p>
          <a:p>
            <a:pPr lvl="0" eaLnBrk="0" fontAlgn="base" hangingPunct="0">
              <a:defRPr/>
            </a:pPr>
            <a:r>
              <a:rPr lang="fr-FR" sz="1600" dirty="0">
                <a:solidFill>
                  <a:schemeClr val="bg1"/>
                </a:solidFill>
                <a:latin typeface="Calibri" panose="020F0502020204030204" pitchFamily="34" charset="0"/>
                <a:ea typeface="Didact Gothic"/>
                <a:cs typeface="Calibri" panose="020F0502020204030204" pitchFamily="34" charset="0"/>
                <a:sym typeface="Didact Gothic"/>
              </a:rPr>
              <a:t>inférieur à 10µg/m</a:t>
            </a:r>
            <a:r>
              <a:rPr lang="fr-FR" sz="1600" baseline="30000" dirty="0">
                <a:solidFill>
                  <a:schemeClr val="bg1"/>
                </a:solidFill>
                <a:latin typeface="Calibri" panose="020F0502020204030204" pitchFamily="34" charset="0"/>
                <a:ea typeface="Didact Gothic"/>
                <a:cs typeface="Calibri" panose="020F0502020204030204" pitchFamily="34" charset="0"/>
                <a:sym typeface="Didact Gothic"/>
              </a:rPr>
              <a:t>3</a:t>
            </a:r>
          </a:p>
        </p:txBody>
      </p:sp>
      <p:sp>
        <p:nvSpPr>
          <p:cNvPr id="4" name="Rectangle 3"/>
          <p:cNvSpPr/>
          <p:nvPr/>
        </p:nvSpPr>
        <p:spPr>
          <a:xfrm>
            <a:off x="5554283" y="4954698"/>
            <a:ext cx="24669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Didact Gothic"/>
                <a:cs typeface="Calibri" panose="020F0502020204030204" pitchFamily="34" charset="0"/>
                <a:sym typeface="Didact Gothic"/>
              </a:rPr>
              <a:t>PM 10 Niveau modéré : </a:t>
            </a:r>
          </a:p>
          <a:p>
            <a:pPr lvl="0"/>
            <a:r>
              <a:rPr lang="fr-FR" sz="16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de </a:t>
            </a:r>
            <a:r>
              <a:rPr lang="fr-FR" sz="1600" dirty="0">
                <a:solidFill>
                  <a:schemeClr val="bg1"/>
                </a:solidFill>
                <a:latin typeface="Calibri" panose="020F0502020204030204" pitchFamily="34" charset="0"/>
                <a:ea typeface="Didact Gothic"/>
                <a:cs typeface="Calibri" panose="020F0502020204030204" pitchFamily="34" charset="0"/>
                <a:sym typeface="Didact Gothic"/>
              </a:rPr>
              <a:t>10µg/m3</a:t>
            </a:r>
            <a:r>
              <a:rPr lang="fr-FR" sz="1600" baseline="300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fr-FR" sz="16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à </a:t>
            </a:r>
            <a:r>
              <a:rPr lang="fr-FR" sz="1600" dirty="0">
                <a:solidFill>
                  <a:schemeClr val="bg1"/>
                </a:solidFill>
                <a:latin typeface="Calibri" panose="020F0502020204030204" pitchFamily="34" charset="0"/>
                <a:ea typeface="Didact Gothic"/>
                <a:cs typeface="Calibri" panose="020F0502020204030204" pitchFamily="34" charset="0"/>
                <a:sym typeface="Didact Gothic"/>
              </a:rPr>
              <a:t>30</a:t>
            </a:r>
            <a:r>
              <a:rPr lang="fr-FR" sz="16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fr-FR" sz="1600" dirty="0">
                <a:solidFill>
                  <a:schemeClr val="bg1"/>
                </a:solidFill>
                <a:latin typeface="Calibri" panose="020F0502020204030204" pitchFamily="34" charset="0"/>
                <a:ea typeface="Didact Gothic"/>
                <a:cs typeface="Calibri" panose="020F0502020204030204" pitchFamily="34" charset="0"/>
                <a:sym typeface="Didact Gothic"/>
              </a:rPr>
              <a:t>µg/m3</a:t>
            </a:r>
          </a:p>
        </p:txBody>
      </p:sp>
      <p:sp>
        <p:nvSpPr>
          <p:cNvPr id="5" name="Rectangle 4"/>
          <p:cNvSpPr/>
          <p:nvPr/>
        </p:nvSpPr>
        <p:spPr>
          <a:xfrm>
            <a:off x="5560460" y="5764284"/>
            <a:ext cx="278382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defRPr/>
            </a:pPr>
            <a:r>
              <a: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Didact Gothic"/>
                <a:cs typeface="Calibri" panose="020F0502020204030204" pitchFamily="34" charset="0"/>
                <a:sym typeface="Didact Gothic"/>
              </a:rPr>
              <a:t>PM 10 Niveau alarmant 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ea typeface="Didact Gothic"/>
                <a:cs typeface="Calibri" panose="020F0502020204030204" pitchFamily="34" charset="0"/>
                <a:sym typeface="Didact Gothic"/>
              </a:rPr>
              <a:t>: </a:t>
            </a:r>
          </a:p>
          <a:p>
            <a:pPr lvl="0" eaLnBrk="0" fontAlgn="base" hangingPunct="0">
              <a:defRPr/>
            </a:pPr>
            <a:r>
              <a:rPr lang="fr-FR" sz="1600" dirty="0">
                <a:solidFill>
                  <a:schemeClr val="bg1"/>
                </a:solidFill>
                <a:latin typeface="Calibri" panose="020F0502020204030204" pitchFamily="34" charset="0"/>
                <a:ea typeface="Didact Gothic"/>
                <a:cs typeface="Calibri" panose="020F0502020204030204" pitchFamily="34" charset="0"/>
                <a:sym typeface="Didact Gothic"/>
              </a:rPr>
              <a:t>de 50µg/m3 à 80 µg/m3</a:t>
            </a:r>
          </a:p>
        </p:txBody>
      </p:sp>
      <p:sp>
        <p:nvSpPr>
          <p:cNvPr id="7" name="Rectangle 6"/>
          <p:cNvSpPr/>
          <p:nvPr/>
        </p:nvSpPr>
        <p:spPr>
          <a:xfrm>
            <a:off x="1966737" y="5764284"/>
            <a:ext cx="265161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defRPr/>
            </a:pPr>
            <a:r>
              <a: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Didact Gothic"/>
                <a:cs typeface="Calibri" panose="020F0502020204030204" pitchFamily="34" charset="0"/>
                <a:sym typeface="Didact Gothic"/>
              </a:rPr>
              <a:t>PM 10 Niveau critique 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ea typeface="Didact Gothic"/>
                <a:cs typeface="Calibri" panose="020F0502020204030204" pitchFamily="34" charset="0"/>
                <a:sym typeface="Didact Gothic"/>
              </a:rPr>
              <a:t>: </a:t>
            </a:r>
          </a:p>
          <a:p>
            <a:pPr lvl="0" eaLnBrk="0" fontAlgn="base" hangingPunct="0">
              <a:buClr>
                <a:prstClr val="black"/>
              </a:buClr>
              <a:buSzPts val="1100"/>
              <a:defRPr/>
            </a:pPr>
            <a:r>
              <a:rPr lang="fr-FR" sz="1600" dirty="0">
                <a:solidFill>
                  <a:schemeClr val="bg1"/>
                </a:solidFill>
                <a:latin typeface="Calibri" panose="020F0502020204030204" pitchFamily="34" charset="0"/>
                <a:ea typeface="Didact Gothic"/>
                <a:cs typeface="Calibri" panose="020F0502020204030204" pitchFamily="34" charset="0"/>
                <a:sym typeface="Didact Gothic"/>
              </a:rPr>
              <a:t>supérieur à 80µg/m3</a:t>
            </a:r>
          </a:p>
        </p:txBody>
      </p:sp>
      <p:sp>
        <p:nvSpPr>
          <p:cNvPr id="60" name="Rectangle 59"/>
          <p:cNvSpPr/>
          <p:nvPr/>
        </p:nvSpPr>
        <p:spPr>
          <a:xfrm>
            <a:off x="8940032" y="4954698"/>
            <a:ext cx="24669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Didact Gothic"/>
                <a:cs typeface="Calibri" panose="020F0502020204030204" pitchFamily="34" charset="0"/>
                <a:sym typeface="Didact Gothic"/>
              </a:rPr>
              <a:t>PM 10 Niveau élevé : </a:t>
            </a:r>
          </a:p>
          <a:p>
            <a:r>
              <a:rPr lang="fr-FR" sz="16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de </a:t>
            </a:r>
            <a:r>
              <a:rPr lang="fr-FR" sz="1600" dirty="0">
                <a:solidFill>
                  <a:schemeClr val="bg1"/>
                </a:solidFill>
                <a:latin typeface="Calibri" panose="020F0502020204030204" pitchFamily="34" charset="0"/>
                <a:ea typeface="Didact Gothic"/>
                <a:cs typeface="Calibri" panose="020F0502020204030204" pitchFamily="34" charset="0"/>
                <a:sym typeface="Didact Gothic"/>
              </a:rPr>
              <a:t>30</a:t>
            </a:r>
            <a:r>
              <a:rPr lang="fr-FR" sz="16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fr-FR" sz="1600" dirty="0">
                <a:solidFill>
                  <a:schemeClr val="bg1"/>
                </a:solidFill>
                <a:latin typeface="Calibri" panose="020F0502020204030204" pitchFamily="34" charset="0"/>
                <a:ea typeface="Didact Gothic"/>
                <a:cs typeface="Calibri" panose="020F0502020204030204" pitchFamily="34" charset="0"/>
                <a:sym typeface="Didact Gothic"/>
              </a:rPr>
              <a:t>µg/m3 à 50</a:t>
            </a:r>
            <a:r>
              <a:rPr lang="fr-FR" sz="16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fr-FR" sz="1600" dirty="0">
                <a:solidFill>
                  <a:schemeClr val="bg1"/>
                </a:solidFill>
                <a:latin typeface="Calibri" panose="020F0502020204030204" pitchFamily="34" charset="0"/>
                <a:ea typeface="Didact Gothic"/>
                <a:cs typeface="Calibri" panose="020F0502020204030204" pitchFamily="34" charset="0"/>
                <a:sym typeface="Didact Gothic"/>
              </a:rPr>
              <a:t>µg/m3</a:t>
            </a:r>
          </a:p>
          <a:p>
            <a:pPr lvl="0"/>
            <a:endParaRPr lang="fr-FR" sz="1600" dirty="0">
              <a:solidFill>
                <a:prstClr val="black"/>
              </a:solidFill>
              <a:latin typeface="Calibri" panose="020F0502020204030204" pitchFamily="34" charset="0"/>
              <a:ea typeface="Didact Gothic"/>
              <a:cs typeface="Calibri" panose="020F0502020204030204" pitchFamily="34" charset="0"/>
              <a:sym typeface="Didact Gothic"/>
            </a:endParaRPr>
          </a:p>
        </p:txBody>
      </p:sp>
      <p:grpSp>
        <p:nvGrpSpPr>
          <p:cNvPr id="26" name="Pourquoi ?">
            <a:extLst>
              <a:ext uri="{FF2B5EF4-FFF2-40B4-BE49-F238E27FC236}">
                <a16:creationId xmlns:a16="http://schemas.microsoft.com/office/drawing/2014/main" id="{68CB8399-934B-4CE8-AF2D-03861B855368}"/>
              </a:ext>
            </a:extLst>
          </p:cNvPr>
          <p:cNvGrpSpPr>
            <a:grpSpLocks/>
          </p:cNvGrpSpPr>
          <p:nvPr/>
        </p:nvGrpSpPr>
        <p:grpSpPr bwMode="auto">
          <a:xfrm>
            <a:off x="885448" y="4202212"/>
            <a:ext cx="4186672" cy="535270"/>
            <a:chOff x="2332692" y="3282235"/>
            <a:chExt cx="1794733" cy="444542"/>
          </a:xfrm>
        </p:grpSpPr>
        <p:sp>
          <p:nvSpPr>
            <p:cNvPr id="27" name="Ellipse 3">
              <a:extLst>
                <a:ext uri="{FF2B5EF4-FFF2-40B4-BE49-F238E27FC236}">
                  <a16:creationId xmlns:a16="http://schemas.microsoft.com/office/drawing/2014/main" id="{DDF9EEAC-F508-4F84-947D-8BFC33DBBC05}"/>
                </a:ext>
              </a:extLst>
            </p:cNvPr>
            <p:cNvSpPr/>
            <p:nvPr/>
          </p:nvSpPr>
          <p:spPr bwMode="auto">
            <a:xfrm>
              <a:off x="2461687" y="3282235"/>
              <a:ext cx="1525515" cy="444542"/>
            </a:xfrm>
            <a:prstGeom prst="roundRect">
              <a:avLst/>
            </a:prstGeom>
            <a:solidFill>
              <a:srgbClr val="29CFB1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76478C4-E025-4267-8096-C9E2570BFE8A}"/>
                </a:ext>
              </a:extLst>
            </p:cNvPr>
            <p:cNvSpPr/>
            <p:nvPr/>
          </p:nvSpPr>
          <p:spPr>
            <a:xfrm>
              <a:off x="2332692" y="3325516"/>
              <a:ext cx="1794733" cy="3322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Les « témoins » particules fines </a:t>
              </a: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2393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C5A3A4-2915-4479-B5FE-C10710160A3A}" type="slidenum">
              <a:rPr lang="fr-FR" altLang="fr-FR" smtClean="0"/>
              <a:pPr>
                <a:defRPr/>
              </a:pPr>
              <a:t>28</a:t>
            </a:fld>
            <a:endParaRPr lang="fr-FR" alt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592787-CFA6-4335-8BB4-7B2C3036D5A0}"/>
              </a:ext>
            </a:extLst>
          </p:cNvPr>
          <p:cNvSpPr/>
          <p:nvPr/>
        </p:nvSpPr>
        <p:spPr>
          <a:xfrm>
            <a:off x="-3175" y="0"/>
            <a:ext cx="376238" cy="6865938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numéro de diapositive 1"/>
          <p:cNvSpPr txBox="1">
            <a:spLocks/>
          </p:cNvSpPr>
          <p:nvPr/>
        </p:nvSpPr>
        <p:spPr bwMode="auto">
          <a:xfrm>
            <a:off x="11272310" y="6356350"/>
            <a:ext cx="1005415" cy="360363"/>
          </a:xfrm>
          <a:prstGeom prst="roundRect">
            <a:avLst>
              <a:gd name="adj" fmla="val 16667"/>
            </a:avLst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fr-FR" altLang="fr-FR" sz="1600" b="1">
                <a:solidFill>
                  <a:srgbClr val="FFFFFF"/>
                </a:solidFill>
                <a:cs typeface="Arial" panose="020B0604020202020204" pitchFamily="34" charset="0"/>
              </a:rPr>
              <a:t>P</a:t>
            </a:r>
            <a:r>
              <a:rPr lang="fr-FR" altLang="fr-FR" sz="1400" b="1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fld id="{BF06267A-BA50-4391-92CC-A74B664CEC2F}" type="slidenum">
              <a:rPr lang="fr-FR" altLang="fr-FR" sz="2000" b="1" smtClean="0">
                <a:solidFill>
                  <a:srgbClr val="FFFFFF"/>
                </a:solidFill>
                <a:cs typeface="Arial" panose="020B0604020202020204" pitchFamily="34" charset="0"/>
              </a:rPr>
              <a:pPr algn="l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28</a:t>
            </a:fld>
            <a:endParaRPr lang="fr-FR" altLang="fr-FR" sz="14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5" name="BackgroundTitle"/>
          <p:cNvSpPr/>
          <p:nvPr/>
        </p:nvSpPr>
        <p:spPr>
          <a:xfrm>
            <a:off x="1006792" y="311710"/>
            <a:ext cx="11072913" cy="708564"/>
          </a:xfrm>
          <a:prstGeom prst="roundRect">
            <a:avLst/>
          </a:prstGeom>
          <a:solidFill>
            <a:srgbClr val="1BB8DB">
              <a:alpha val="31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21218" y="356462"/>
            <a:ext cx="109953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b="1" dirty="0">
                <a:solidFill>
                  <a:srgbClr val="BF65A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Groupe 2 - </a:t>
            </a:r>
            <a:r>
              <a:rPr kumimoji="0" lang="fr-FR" alt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Fais </a:t>
            </a:r>
            <a:r>
              <a:rPr lang="fr-FR" sz="3200" b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un état des lieux </a:t>
            </a:r>
            <a:r>
              <a:rPr lang="fr-FR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des particules avec </a:t>
            </a:r>
            <a:r>
              <a:rPr lang="fr-FR" sz="3200" b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le capteur 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73" y="174539"/>
            <a:ext cx="733602" cy="104045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68524" y="5653717"/>
            <a:ext cx="69727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DA20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Fais ensuite un mini bilan dans ton carnet sentinelle.</a:t>
            </a:r>
          </a:p>
        </p:txBody>
      </p:sp>
      <p:pic>
        <p:nvPicPr>
          <p:cNvPr id="18" name="Picture 33">
            <a:hlinkClick r:id="rId3" action="ppaction://hlinksldjump"/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453" y="5562394"/>
            <a:ext cx="817874" cy="684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Google Shape;282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9209" y="1596254"/>
            <a:ext cx="2036372" cy="344554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418BCD62-5F02-4511-8ABC-79E67012F8DA}"/>
              </a:ext>
            </a:extLst>
          </p:cNvPr>
          <p:cNvSpPr txBox="1"/>
          <p:nvPr/>
        </p:nvSpPr>
        <p:spPr>
          <a:xfrm>
            <a:off x="1261028" y="1575037"/>
            <a:ext cx="2132734" cy="425172"/>
          </a:xfrm>
          <a:prstGeom prst="roundRect">
            <a:avLst/>
          </a:prstGeom>
          <a:solidFill>
            <a:srgbClr val="29CFB1"/>
          </a:solidFill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prstClr val="white"/>
                </a:solidFill>
                <a:latin typeface="Calibri"/>
                <a:sym typeface="Didact Gothic"/>
              </a:rPr>
              <a:t>En graphique</a:t>
            </a:r>
          </a:p>
        </p:txBody>
      </p:sp>
      <p:pic>
        <p:nvPicPr>
          <p:cNvPr id="23" name="Google Shape;298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68878" y="2000209"/>
            <a:ext cx="1912464" cy="3040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2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70993" y="2002192"/>
            <a:ext cx="1947302" cy="3038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83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63107" y="1322695"/>
            <a:ext cx="2593187" cy="400178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418BCD62-5F02-4511-8ABC-79E67012F8DA}"/>
              </a:ext>
            </a:extLst>
          </p:cNvPr>
          <p:cNvSpPr txBox="1"/>
          <p:nvPr/>
        </p:nvSpPr>
        <p:spPr>
          <a:xfrm>
            <a:off x="6647641" y="1288133"/>
            <a:ext cx="2608653" cy="408623"/>
          </a:xfrm>
          <a:prstGeom prst="roundRect">
            <a:avLst/>
          </a:prstGeom>
          <a:solidFill>
            <a:srgbClr val="29CFB1"/>
          </a:solidFill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prstClr val="white"/>
                </a:solidFill>
                <a:latin typeface="Calibri"/>
                <a:sym typeface="Didact Gothic"/>
              </a:rPr>
              <a:t>En carte</a:t>
            </a:r>
          </a:p>
        </p:txBody>
      </p:sp>
      <p:sp>
        <p:nvSpPr>
          <p:cNvPr id="25" name="Google Shape;299;p36"/>
          <p:cNvSpPr/>
          <p:nvPr/>
        </p:nvSpPr>
        <p:spPr>
          <a:xfrm>
            <a:off x="6956015" y="3506951"/>
            <a:ext cx="963117" cy="344261"/>
          </a:xfrm>
          <a:prstGeom prst="ellipse">
            <a:avLst/>
          </a:prstGeom>
          <a:noFill/>
          <a:ln w="38100" cap="flat" cmpd="sng">
            <a:solidFill>
              <a:srgbClr val="29CF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" name="Google Shape;304;p36"/>
          <p:cNvCxnSpPr/>
          <p:nvPr/>
        </p:nvCxnSpPr>
        <p:spPr>
          <a:xfrm flipH="1" flipV="1">
            <a:off x="6468541" y="3679080"/>
            <a:ext cx="487474" cy="1"/>
          </a:xfrm>
          <a:prstGeom prst="straightConnector1">
            <a:avLst/>
          </a:prstGeom>
          <a:noFill/>
          <a:ln w="38100" cap="flat" cmpd="sng">
            <a:solidFill>
              <a:srgbClr val="29CFB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" name="Google Shape;304;p36"/>
          <p:cNvCxnSpPr/>
          <p:nvPr/>
        </p:nvCxnSpPr>
        <p:spPr>
          <a:xfrm>
            <a:off x="8931011" y="3664979"/>
            <a:ext cx="526537" cy="14101"/>
          </a:xfrm>
          <a:prstGeom prst="straightConnector1">
            <a:avLst/>
          </a:prstGeom>
          <a:noFill/>
          <a:ln w="38100" cap="flat" cmpd="sng">
            <a:solidFill>
              <a:srgbClr val="29CFB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6" name="Google Shape;303;p36"/>
          <p:cNvSpPr/>
          <p:nvPr/>
        </p:nvSpPr>
        <p:spPr>
          <a:xfrm>
            <a:off x="7966855" y="3527591"/>
            <a:ext cx="957303" cy="302979"/>
          </a:xfrm>
          <a:prstGeom prst="ellipse">
            <a:avLst/>
          </a:prstGeom>
          <a:noFill/>
          <a:ln w="38100" cap="flat" cmpd="sng">
            <a:solidFill>
              <a:srgbClr val="29CF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563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Title"/>
          <p:cNvSpPr/>
          <p:nvPr/>
        </p:nvSpPr>
        <p:spPr>
          <a:xfrm>
            <a:off x="1579563" y="47625"/>
            <a:ext cx="10458450" cy="1154113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919288" y="352382"/>
            <a:ext cx="9286547" cy="571500"/>
          </a:xfrm>
          <a:prstGeom prst="rect">
            <a:avLst/>
          </a:prstGeom>
        </p:spPr>
        <p:txBody>
          <a:bodyPr/>
          <a:lstStyle/>
          <a:p>
            <a:pPr marL="12700"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A5</a:t>
            </a:r>
            <a:r>
              <a:rPr lang="fr-FR" sz="3200" b="1" dirty="0" smtClean="0">
                <a:solidFill>
                  <a:srgbClr val="1ED1AF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fr-FR" sz="3200" b="1" dirty="0">
                <a:solidFill>
                  <a:srgbClr val="1ED1AF"/>
                </a:solidFill>
                <a:latin typeface="Calibri" panose="020F0502020204030204" pitchFamily="34" charset="0"/>
                <a:cs typeface="Arial" pitchFamily="34" charset="0"/>
              </a:rPr>
              <a:t>/ </a:t>
            </a: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L’indice </a:t>
            </a:r>
            <a:r>
              <a:rPr kumimoji="0" lang="fr-FR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Atmo</a:t>
            </a:r>
            <a:endParaRPr lang="fr-FR" altLang="fr-FR" sz="3200" b="1" dirty="0">
              <a:solidFill>
                <a:schemeClr val="bg1"/>
              </a:solidFill>
              <a:ea typeface="Roboto" charset="0"/>
              <a:cs typeface="Calibri" panose="020F0502020204030204" pitchFamily="34" charset="0"/>
            </a:endParaRPr>
          </a:p>
        </p:txBody>
      </p:sp>
      <p:sp>
        <p:nvSpPr>
          <p:cNvPr id="7" name="Espace réservé du numéro de diapositive 1"/>
          <p:cNvSpPr txBox="1">
            <a:spLocks/>
          </p:cNvSpPr>
          <p:nvPr/>
        </p:nvSpPr>
        <p:spPr bwMode="auto">
          <a:xfrm>
            <a:off x="11280160" y="6356350"/>
            <a:ext cx="997565" cy="360363"/>
          </a:xfrm>
          <a:prstGeom prst="roundRect">
            <a:avLst>
              <a:gd name="adj" fmla="val 16667"/>
            </a:avLst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fr-FR" altLang="fr-FR" sz="1600" b="1" dirty="0" smtClean="0">
                <a:solidFill>
                  <a:srgbClr val="FFFFFF"/>
                </a:solidFill>
                <a:cs typeface="Arial" panose="020B0604020202020204" pitchFamily="34" charset="0"/>
              </a:rPr>
              <a:t>P</a:t>
            </a:r>
            <a:r>
              <a:rPr lang="fr-FR" altLang="fr-FR" sz="1400" b="1" dirty="0" smtClean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fr-FR" altLang="fr-FR" sz="2000" b="1" dirty="0" smtClean="0">
                <a:solidFill>
                  <a:srgbClr val="FFFFFF"/>
                </a:solidFill>
                <a:cs typeface="Arial" panose="020B0604020202020204" pitchFamily="34" charset="0"/>
              </a:rPr>
              <a:t>28</a:t>
            </a:r>
            <a:endParaRPr lang="fr-FR" altLang="fr-FR" sz="14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746">
            <a:off x="334139" y="97631"/>
            <a:ext cx="1154770" cy="1179512"/>
          </a:xfrm>
          <a:prstGeom prst="rect">
            <a:avLst/>
          </a:prstGeom>
        </p:spPr>
      </p:pic>
      <p:sp>
        <p:nvSpPr>
          <p:cNvPr id="9" name="1ere explication">
            <a:extLst>
              <a:ext uri="{FF2B5EF4-FFF2-40B4-BE49-F238E27FC236}">
                <a16:creationId xmlns:a16="http://schemas.microsoft.com/office/drawing/2014/main" id="{3C2DA255-0317-4604-B52C-A79759459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1168" y="1929456"/>
            <a:ext cx="468166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000" b="1" dirty="0">
                <a:solidFill>
                  <a:srgbClr val="222A35"/>
                </a:solidFill>
                <a:cs typeface="Arial" pitchFamily="34" charset="0"/>
              </a:rPr>
              <a:t>L’indice ATMO, défini par le Ministère chargé de l’environnement, </a:t>
            </a:r>
            <a:r>
              <a:rPr lang="fr-FR" altLang="fr-FR" sz="2000" b="1" dirty="0">
                <a:solidFill>
                  <a:srgbClr val="1C8C77"/>
                </a:solidFill>
                <a:cs typeface="Arial" pitchFamily="34" charset="0"/>
              </a:rPr>
              <a:t>qualifie la qualité de l'air quotidienne </a:t>
            </a:r>
            <a:r>
              <a:rPr lang="fr-FR" altLang="fr-FR" sz="2000" b="1" dirty="0">
                <a:solidFill>
                  <a:srgbClr val="222A35"/>
                </a:solidFill>
                <a:cs typeface="Arial" pitchFamily="34" charset="0"/>
              </a:rPr>
              <a:t>sur tout le territoire national, sur une échelle de six qualificatifs.</a:t>
            </a:r>
          </a:p>
        </p:txBody>
      </p:sp>
      <p:sp>
        <p:nvSpPr>
          <p:cNvPr id="10" name="1ere explication">
            <a:extLst>
              <a:ext uri="{FF2B5EF4-FFF2-40B4-BE49-F238E27FC236}">
                <a16:creationId xmlns:a16="http://schemas.microsoft.com/office/drawing/2014/main" id="{796D2220-A584-4668-8E9D-4FF09835F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0847" y="1910958"/>
            <a:ext cx="441666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FontTx/>
              <a:buNone/>
              <a:defRPr/>
            </a:pPr>
            <a:r>
              <a:rPr lang="fr-FR" altLang="fr-FR" sz="1800" dirty="0">
                <a:solidFill>
                  <a:srgbClr val="183847"/>
                </a:solidFill>
                <a:latin typeface="+mn-lt"/>
              </a:rPr>
              <a:t>Polluants pris en compte :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defRPr/>
            </a:pPr>
            <a:r>
              <a:rPr lang="fr-FR" altLang="fr-FR" sz="1800" dirty="0">
                <a:solidFill>
                  <a:srgbClr val="1C8C77"/>
                </a:solidFill>
                <a:cs typeface="Arial" pitchFamily="34" charset="0"/>
              </a:rPr>
              <a:t>Les particules en suspension fines (PM2.5)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defRPr/>
            </a:pPr>
            <a:r>
              <a:rPr lang="fr-FR" altLang="fr-FR" sz="1800" dirty="0">
                <a:solidFill>
                  <a:srgbClr val="1C8C77"/>
                </a:solidFill>
                <a:cs typeface="Arial" pitchFamily="34" charset="0"/>
              </a:rPr>
              <a:t>Les particules en suspension (PM10)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defRPr/>
            </a:pPr>
            <a:r>
              <a:rPr lang="fr-FR" altLang="fr-FR" sz="1800" dirty="0">
                <a:solidFill>
                  <a:srgbClr val="1C8C77"/>
                </a:solidFill>
                <a:cs typeface="Arial" pitchFamily="34" charset="0"/>
              </a:rPr>
              <a:t>Le dioxyde d’azote (NO2)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defRPr/>
            </a:pPr>
            <a:r>
              <a:rPr lang="fr-FR" altLang="fr-FR" sz="1800" dirty="0">
                <a:solidFill>
                  <a:srgbClr val="1C8C77"/>
                </a:solidFill>
                <a:cs typeface="Arial" pitchFamily="34" charset="0"/>
              </a:rPr>
              <a:t>L’ozone (O3)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defRPr/>
            </a:pPr>
            <a:r>
              <a:rPr lang="fr-FR" altLang="fr-FR" sz="1800" dirty="0">
                <a:solidFill>
                  <a:srgbClr val="1C8C77"/>
                </a:solidFill>
                <a:cs typeface="Arial" pitchFamily="34" charset="0"/>
              </a:rPr>
              <a:t>Le dioxyde de soufre (SO2)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B22331E-C6D1-48FB-8893-07A03379D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326" y="4383951"/>
            <a:ext cx="10368000" cy="193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2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à coins arrondis 31">
            <a:extLst>
              <a:ext uri="{FF2B5EF4-FFF2-40B4-BE49-F238E27FC236}">
                <a16:creationId xmlns:a16="http://schemas.microsoft.com/office/drawing/2014/main" id="{554C2FBC-9919-4529-B469-32ADE8F648B7}"/>
              </a:ext>
            </a:extLst>
          </p:cNvPr>
          <p:cNvSpPr/>
          <p:nvPr/>
        </p:nvSpPr>
        <p:spPr>
          <a:xfrm>
            <a:off x="5798794" y="1004888"/>
            <a:ext cx="6153719" cy="2900301"/>
          </a:xfrm>
          <a:prstGeom prst="roundRect">
            <a:avLst/>
          </a:prstGeom>
          <a:solidFill>
            <a:srgbClr val="BBF7E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BackgroundTitle">
            <a:extLst>
              <a:ext uri="{FF2B5EF4-FFF2-40B4-BE49-F238E27FC236}">
                <a16:creationId xmlns:a16="http://schemas.microsoft.com/office/drawing/2014/main" id="{2A20A0F6-32CD-4A3D-B69A-B7794A373745}"/>
              </a:ext>
            </a:extLst>
          </p:cNvPr>
          <p:cNvSpPr/>
          <p:nvPr/>
        </p:nvSpPr>
        <p:spPr>
          <a:xfrm>
            <a:off x="452438" y="-115888"/>
            <a:ext cx="11658600" cy="917576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24" name="Google Shape;120;p9"/>
          <p:cNvSpPr>
            <a:spLocks noGrp="1"/>
          </p:cNvSpPr>
          <p:nvPr>
            <p:ph type="title"/>
          </p:nvPr>
        </p:nvSpPr>
        <p:spPr>
          <a:xfrm>
            <a:off x="452438" y="87313"/>
            <a:ext cx="11658600" cy="635000"/>
          </a:xfrm>
        </p:spPr>
        <p:txBody>
          <a:bodyPr lIns="0" tIns="12700" rIns="0" bIns="0" anchor="t"/>
          <a:lstStyle/>
          <a:p>
            <a:pPr marL="12700" algn="ctr">
              <a:lnSpc>
                <a:spcPct val="100000"/>
              </a:lnSpc>
              <a:defRPr/>
            </a:pPr>
            <a:r>
              <a:rPr lang="fr-FR" altLang="fr-FR" sz="3600" b="1" dirty="0">
                <a:solidFill>
                  <a:srgbClr val="173847"/>
                </a:solidFill>
                <a:latin typeface="+mn-lt"/>
                <a:ea typeface="Roboto" charset="0"/>
                <a:cs typeface="Calibri" panose="020F0502020204030204" pitchFamily="34" charset="0"/>
              </a:rPr>
              <a:t>SÉANCE 3</a:t>
            </a:r>
            <a:r>
              <a:rPr lang="fr-FR" altLang="fr-FR" sz="3600" b="1" dirty="0">
                <a:solidFill>
                  <a:srgbClr val="1AD2AF"/>
                </a:solidFill>
                <a:latin typeface="+mn-lt"/>
                <a:ea typeface="Roboto" charset="0"/>
                <a:cs typeface="Calibri" panose="020F0502020204030204" pitchFamily="34" charset="0"/>
              </a:rPr>
              <a:t> / </a:t>
            </a:r>
            <a:r>
              <a:rPr lang="fr-FR" altLang="fr-FR" sz="3600" b="1" dirty="0">
                <a:solidFill>
                  <a:srgbClr val="173847"/>
                </a:solidFill>
                <a:latin typeface="+mn-lt"/>
                <a:ea typeface="Roboto" charset="0"/>
                <a:cs typeface="Calibri" panose="020F0502020204030204" pitchFamily="34" charset="0"/>
              </a:rPr>
              <a:t>Quel air est-il ?</a:t>
            </a:r>
            <a:br>
              <a:rPr lang="fr-FR" altLang="fr-FR" sz="3600" b="1" dirty="0">
                <a:solidFill>
                  <a:srgbClr val="173847"/>
                </a:solidFill>
                <a:latin typeface="+mn-lt"/>
                <a:ea typeface="Roboto" charset="0"/>
                <a:cs typeface="Calibri" panose="020F0502020204030204" pitchFamily="34" charset="0"/>
              </a:rPr>
            </a:br>
            <a:endParaRPr lang="fr-FR" altLang="fr-FR" sz="3600" b="1" dirty="0">
              <a:solidFill>
                <a:srgbClr val="173847"/>
              </a:solidFill>
              <a:latin typeface="+mn-lt"/>
              <a:ea typeface="Roboto" charset="0"/>
              <a:cs typeface="Calibri" panose="020F0502020204030204" pitchFamily="34" charset="0"/>
            </a:endParaRPr>
          </a:p>
        </p:txBody>
      </p:sp>
      <p:sp>
        <p:nvSpPr>
          <p:cNvPr id="13318" name="Google Shape;146;p11"/>
          <p:cNvSpPr>
            <a:spLocks noChangeArrowheads="1"/>
          </p:cNvSpPr>
          <p:nvPr/>
        </p:nvSpPr>
        <p:spPr bwMode="auto">
          <a:xfrm>
            <a:off x="6003582" y="1852944"/>
            <a:ext cx="106363" cy="21431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3319" name="Google Shape;147;p11"/>
          <p:cNvSpPr txBox="1">
            <a:spLocks noChangeArrowheads="1"/>
          </p:cNvSpPr>
          <p:nvPr/>
        </p:nvSpPr>
        <p:spPr bwMode="auto">
          <a:xfrm>
            <a:off x="6263931" y="1825957"/>
            <a:ext cx="5535614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/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ource Sans Pro" charset="0"/>
                <a:sym typeface="Source Sans Pro" charset="0"/>
              </a:rPr>
              <a:t>Observations au microscope, puis dans ton carnet : </a:t>
            </a:r>
            <a:r>
              <a:rPr lang="fr-FR" altLang="fr-FR" sz="1800" b="1" dirty="0">
                <a:solidFill>
                  <a:srgbClr val="1157A3"/>
                </a:solidFill>
                <a:cs typeface="Source Sans Pro" charset="0"/>
                <a:sym typeface="Source Sans Pro" charset="0"/>
              </a:rPr>
              <a:t>30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157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ource Sans Pro" charset="0"/>
                <a:sym typeface="Source Sans Pro" charset="0"/>
              </a:rPr>
              <a:t> min</a:t>
            </a:r>
          </a:p>
        </p:txBody>
      </p:sp>
      <p:sp>
        <p:nvSpPr>
          <p:cNvPr id="13320" name="Google Shape;145;p11"/>
          <p:cNvSpPr>
            <a:spLocks noChangeArrowheads="1"/>
          </p:cNvSpPr>
          <p:nvPr/>
        </p:nvSpPr>
        <p:spPr bwMode="auto">
          <a:xfrm>
            <a:off x="6003582" y="1360819"/>
            <a:ext cx="106363" cy="2127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3321" name="Google Shape;147;p11"/>
          <p:cNvSpPr txBox="1">
            <a:spLocks noChangeArrowheads="1"/>
          </p:cNvSpPr>
          <p:nvPr/>
        </p:nvSpPr>
        <p:spPr bwMode="auto">
          <a:xfrm>
            <a:off x="6259170" y="1308432"/>
            <a:ext cx="514826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/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ource Sans Pro" charset="0"/>
                <a:sym typeface="Source Sans Pro" charset="0"/>
              </a:rPr>
              <a:t>Synthèse de la séance 2 : 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157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ource Sans Pro" charset="0"/>
                <a:sym typeface="Source Sans Pro" charset="0"/>
              </a:rPr>
              <a:t>10 min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3592787-CFA6-4335-8BB4-7B2C3036D5A0}"/>
              </a:ext>
            </a:extLst>
          </p:cNvPr>
          <p:cNvSpPr/>
          <p:nvPr/>
        </p:nvSpPr>
        <p:spPr>
          <a:xfrm>
            <a:off x="-3175" y="0"/>
            <a:ext cx="376238" cy="6865938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23" name="Google Shape;151;p11"/>
          <p:cNvSpPr>
            <a:spLocks noChangeArrowheads="1"/>
          </p:cNvSpPr>
          <p:nvPr/>
        </p:nvSpPr>
        <p:spPr bwMode="auto">
          <a:xfrm rot="-905109">
            <a:off x="11182350" y="-1588"/>
            <a:ext cx="889000" cy="773113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9" name="Rectangle 54"/>
          <p:cNvSpPr>
            <a:spLocks noChangeArrowheads="1"/>
          </p:cNvSpPr>
          <p:nvPr/>
        </p:nvSpPr>
        <p:spPr bwMode="auto">
          <a:xfrm>
            <a:off x="1970269" y="4838850"/>
            <a:ext cx="8946484" cy="142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157A3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Interpréter les données des capteurs de surveillance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157A3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Faire le lien entre les données récoltées et les événements</a:t>
            </a:r>
            <a:b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157A3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</a:b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157A3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Mesurer l’impact de l’activité humaine sur l’environnement</a:t>
            </a:r>
          </a:p>
        </p:txBody>
      </p:sp>
      <p:sp>
        <p:nvSpPr>
          <p:cNvPr id="13326" name="Google Shape;147;p11"/>
          <p:cNvSpPr txBox="1">
            <a:spLocks noChangeArrowheads="1"/>
          </p:cNvSpPr>
          <p:nvPr/>
        </p:nvSpPr>
        <p:spPr bwMode="auto">
          <a:xfrm>
            <a:off x="6263932" y="2302760"/>
            <a:ext cx="5008378" cy="19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/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ource Sans Pro" charset="0"/>
                <a:sym typeface="Source Sans Pro" charset="0"/>
              </a:rPr>
              <a:t>Prise en main des capteurs, apprentissage du fonctionnement des capteurs de surveillance sur     la qualité de l’air, ainsi que de leur interface : 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157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ource Sans Pro" charset="0"/>
                <a:sym typeface="Source Sans Pro" charset="0"/>
              </a:rPr>
              <a:t>1h40</a:t>
            </a:r>
          </a:p>
        </p:txBody>
      </p:sp>
      <p:sp>
        <p:nvSpPr>
          <p:cNvPr id="13327" name="Google Shape;145;p11"/>
          <p:cNvSpPr>
            <a:spLocks noChangeArrowheads="1"/>
          </p:cNvSpPr>
          <p:nvPr/>
        </p:nvSpPr>
        <p:spPr bwMode="auto">
          <a:xfrm>
            <a:off x="6003582" y="2379851"/>
            <a:ext cx="106363" cy="2127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3330" name="Google Shape;147;p11"/>
          <p:cNvSpPr txBox="1">
            <a:spLocks noChangeArrowheads="1"/>
          </p:cNvSpPr>
          <p:nvPr/>
        </p:nvSpPr>
        <p:spPr bwMode="auto">
          <a:xfrm>
            <a:off x="6260631" y="3317398"/>
            <a:ext cx="5410200" cy="36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/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ource Sans Pro" charset="0"/>
                <a:sym typeface="Source Sans Pro" charset="0"/>
              </a:rPr>
              <a:t>Formulaire d’avis : 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157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ource Sans Pro" charset="0"/>
                <a:sym typeface="Source Sans Pro" charset="0"/>
              </a:rPr>
              <a:t>10 min</a:t>
            </a:r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8188E500-FB8B-470A-B360-9613A19C5A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427" y="5518103"/>
            <a:ext cx="232919" cy="232919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8188E500-FB8B-470A-B360-9613A19C5A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821" y="5045056"/>
            <a:ext cx="232919" cy="232919"/>
          </a:xfrm>
          <a:prstGeom prst="rect">
            <a:avLst/>
          </a:prstGeom>
        </p:spPr>
      </p:pic>
      <p:sp>
        <p:nvSpPr>
          <p:cNvPr id="23" name="Google Shape;146;p11"/>
          <p:cNvSpPr>
            <a:spLocks noChangeArrowheads="1"/>
          </p:cNvSpPr>
          <p:nvPr/>
        </p:nvSpPr>
        <p:spPr bwMode="auto">
          <a:xfrm>
            <a:off x="6003581" y="3366585"/>
            <a:ext cx="106363" cy="21431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8188E500-FB8B-470A-B360-9613A19C5A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427" y="5959235"/>
            <a:ext cx="232919" cy="232919"/>
          </a:xfrm>
          <a:prstGeom prst="rect">
            <a:avLst/>
          </a:prstGeom>
        </p:spPr>
      </p:pic>
      <p:sp>
        <p:nvSpPr>
          <p:cNvPr id="30" name="Espace réservé du numéro de diapositive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1286977" y="6356350"/>
            <a:ext cx="990748" cy="360363"/>
          </a:xfrm>
          <a:prstGeom prst="roundRect">
            <a:avLst>
              <a:gd name="adj" fmla="val 16667"/>
            </a:avLst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fld id="{BF06267A-BA50-4391-92CC-A74B664CEC2F}" type="slidenum">
              <a:rPr kumimoji="0" lang="fr-FR" altLang="fr-FR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238" y="1133627"/>
            <a:ext cx="4864782" cy="3740868"/>
          </a:xfrm>
          <a:prstGeom prst="rect">
            <a:avLst/>
          </a:prstGeom>
        </p:spPr>
      </p:pic>
      <p:pic>
        <p:nvPicPr>
          <p:cNvPr id="25" name="Image 2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597099">
            <a:off x="9690379" y="3244182"/>
            <a:ext cx="309451" cy="466633"/>
          </a:xfrm>
          <a:prstGeom prst="rect">
            <a:avLst/>
          </a:prstGeom>
        </p:spPr>
      </p:pic>
      <p:pic>
        <p:nvPicPr>
          <p:cNvPr id="36" name="Image 3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8" y="6072907"/>
            <a:ext cx="1143282" cy="614301"/>
          </a:xfrm>
          <a:prstGeom prst="rect">
            <a:avLst/>
          </a:prstGeom>
        </p:spPr>
      </p:pic>
      <p:pic>
        <p:nvPicPr>
          <p:cNvPr id="40" name="Image 39" descr="AEMec2-47- Atmo microscope-hd-co-v1.gi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799" y="1179523"/>
            <a:ext cx="637669" cy="71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Imag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8472">
            <a:off x="9048646" y="3226496"/>
            <a:ext cx="455550" cy="449845"/>
          </a:xfrm>
          <a:prstGeom prst="rect">
            <a:avLst/>
          </a:prstGeom>
        </p:spPr>
      </p:pic>
      <p:pic>
        <p:nvPicPr>
          <p:cNvPr id="28" name="Plus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393" y="3346995"/>
            <a:ext cx="4048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746">
            <a:off x="9983823" y="1305157"/>
            <a:ext cx="491537" cy="502069"/>
          </a:xfrm>
          <a:prstGeom prst="rect">
            <a:avLst/>
          </a:prstGeom>
        </p:spPr>
      </p:pic>
      <p:pic>
        <p:nvPicPr>
          <p:cNvPr id="41" name="Plus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769" y="1413950"/>
            <a:ext cx="4048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139" y="1186985"/>
            <a:ext cx="505059" cy="716318"/>
          </a:xfrm>
          <a:prstGeom prst="rect">
            <a:avLst/>
          </a:prstGeom>
        </p:spPr>
      </p:pic>
      <p:pic>
        <p:nvPicPr>
          <p:cNvPr id="39" name="Plus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3562" y="1422803"/>
            <a:ext cx="398585" cy="392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693" y="2779992"/>
            <a:ext cx="470233" cy="666925"/>
          </a:xfrm>
          <a:prstGeom prst="rect">
            <a:avLst/>
          </a:prstGeom>
        </p:spPr>
      </p:pic>
      <p:pic>
        <p:nvPicPr>
          <p:cNvPr id="46" name="Plus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290" y="2966418"/>
            <a:ext cx="398585" cy="392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age 36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2" t="15679" r="11841" b="17481"/>
          <a:stretch/>
        </p:blipFill>
        <p:spPr>
          <a:xfrm>
            <a:off x="11099951" y="3057957"/>
            <a:ext cx="381863" cy="389911"/>
          </a:xfrm>
          <a:prstGeom prst="rect">
            <a:avLst/>
          </a:prstGeom>
        </p:spPr>
      </p:pic>
      <p:pic>
        <p:nvPicPr>
          <p:cNvPr id="47" name="Google Shape;273;p34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 rot="21284461">
            <a:off x="11008161" y="2129001"/>
            <a:ext cx="440340" cy="589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lus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3924" y="2300010"/>
            <a:ext cx="4048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24066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234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BackgroundTitle"/>
          <p:cNvSpPr/>
          <p:nvPr/>
        </p:nvSpPr>
        <p:spPr>
          <a:xfrm>
            <a:off x="1589687" y="77791"/>
            <a:ext cx="10458975" cy="1035744"/>
          </a:xfrm>
          <a:prstGeom prst="roundRect">
            <a:avLst/>
          </a:prstGeom>
          <a:solidFill>
            <a:srgbClr val="18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667" b="0" i="0" u="none" strike="noStrike" kern="1200" cap="none" spc="0" normalizeH="0" baseline="0" noProof="0" dirty="0">
              <a:ln>
                <a:noFill/>
              </a:ln>
              <a:solidFill>
                <a:srgbClr val="6AB56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09926" y="237579"/>
            <a:ext cx="10238736" cy="753642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>
                <a:solidFill>
                  <a:srgbClr val="BF65A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Groupe </a:t>
            </a:r>
            <a:r>
              <a:rPr lang="fr-FR" sz="3600" b="1" dirty="0" smtClean="0">
                <a:solidFill>
                  <a:srgbClr val="BF65A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2 - </a:t>
            </a:r>
            <a:r>
              <a:rPr lang="fr-FR" sz="3600" b="1" dirty="0" smtClean="0">
                <a:solidFill>
                  <a:schemeClr val="bg1"/>
                </a:solidFill>
                <a:latin typeface="Calibri Bold" charset="0"/>
              </a:rPr>
              <a:t>Le </a:t>
            </a:r>
            <a:r>
              <a:rPr lang="fr-FR" sz="3600" b="1" dirty="0">
                <a:solidFill>
                  <a:schemeClr val="bg1"/>
                </a:solidFill>
                <a:latin typeface="Calibri Bold" charset="0"/>
              </a:rPr>
              <a:t>Module Air</a:t>
            </a:r>
          </a:p>
        </p:txBody>
      </p:sp>
      <p:sp>
        <p:nvSpPr>
          <p:cNvPr id="13" name="Google Shape;272;p34"/>
          <p:cNvSpPr txBox="1"/>
          <p:nvPr/>
        </p:nvSpPr>
        <p:spPr>
          <a:xfrm>
            <a:off x="5833303" y="1731811"/>
            <a:ext cx="5945114" cy="316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1C8C77"/>
                </a:solidFill>
                <a:cs typeface="Arial" panose="020B0604020202020204" pitchFamily="34" charset="0"/>
                <a:sym typeface="Didact Gothic"/>
              </a:rPr>
              <a:t>Ce capteur affiche la qualité de l’air en temps réel.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2400" b="1" dirty="0">
              <a:solidFill>
                <a:srgbClr val="1C8C77"/>
              </a:solidFill>
              <a:cs typeface="Arial" panose="020B0604020202020204" pitchFamily="34" charset="0"/>
              <a:sym typeface="Didact Gothic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173847"/>
                </a:solidFill>
                <a:cs typeface="Arial" panose="020B0604020202020204" pitchFamily="34" charset="0"/>
                <a:sym typeface="Didact Gothic"/>
              </a:rPr>
              <a:t>Il est autonome et indépendant.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17384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itchFamily="34" charset="0"/>
              <a:sym typeface="Didact Gothic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  <a:sym typeface="Didact Gothic"/>
              </a:rPr>
              <a:t>Un écran affiche les différents polluants: 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18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</a:t>
            </a:r>
            <a:r>
              <a:rPr kumimoji="0" lang="fr-FR" sz="2000" i="0" u="none" strike="noStrike" kern="1200" cap="none" spc="0" normalizeH="0" baseline="-25000" noProof="0" dirty="0">
                <a:ln>
                  <a:noFill/>
                </a:ln>
                <a:solidFill>
                  <a:srgbClr val="18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, 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PM 10 (particules inférieur à 10 micromètres),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et PM 2,5 (particules inférieur à 2,5 micromètres).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  <a:sym typeface="Didact Gothic"/>
              </a:rPr>
              <a:t/>
            </a:r>
            <a:b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  <a:sym typeface="Didact Gothic"/>
              </a:rPr>
            </a:b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  <a:sym typeface="Didact Gothic"/>
              </a:rPr>
              <a:t/>
            </a:r>
            <a:b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  <a:sym typeface="Didact Gothic"/>
              </a:rPr>
            </a:br>
            <a:r>
              <a:rPr lang="fr-FR" sz="2000" dirty="0">
                <a:solidFill>
                  <a:srgbClr val="1C8C77"/>
                </a:solidFill>
                <a:cs typeface="Arial" panose="020B0604020202020204" pitchFamily="34" charset="0"/>
                <a:sym typeface="Didact Gothic"/>
              </a:rPr>
              <a:t>Ce capteur donne aussi des conseils !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Didact Gothic"/>
                <a:cs typeface="Calibri" panose="020F0502020204030204" pitchFamily="34" charset="0"/>
                <a:sym typeface="Didact Gothic"/>
              </a:rPr>
              <a:t/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Didact Gothic"/>
                <a:cs typeface="Calibri" panose="020F0502020204030204" pitchFamily="34" charset="0"/>
                <a:sym typeface="Didact Gothic"/>
              </a:rPr>
            </a:b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idact Gothic"/>
              <a:cs typeface="Calibri" panose="020F0502020204030204" pitchFamily="34" charset="0"/>
              <a:sym typeface="Didact Gothic"/>
            </a:endParaRPr>
          </a:p>
        </p:txBody>
      </p:sp>
      <p:sp>
        <p:nvSpPr>
          <p:cNvPr id="20" name="Google Shape;145;p11"/>
          <p:cNvSpPr>
            <a:spLocks noChangeArrowheads="1"/>
          </p:cNvSpPr>
          <p:nvPr/>
        </p:nvSpPr>
        <p:spPr bwMode="auto">
          <a:xfrm>
            <a:off x="1589687" y="6208628"/>
            <a:ext cx="106363" cy="2127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10696">
            <a:off x="190172" y="171965"/>
            <a:ext cx="1054967" cy="108659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255" y="1750869"/>
            <a:ext cx="4314210" cy="4406520"/>
          </a:xfrm>
          <a:prstGeom prst="rect">
            <a:avLst/>
          </a:prstGeom>
        </p:spPr>
      </p:pic>
      <p:sp>
        <p:nvSpPr>
          <p:cNvPr id="16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11206480" y="6356350"/>
            <a:ext cx="1071245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552949BE-CC07-43E9-BE82-1E96A220B6FD}" type="slidenum">
              <a:rPr kumimoji="0" lang="fr-FR" alt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33">
            <a:hlinkClick r:id="rId7" action="ppaction://hlinksldjump"/>
          </p:cNvPr>
          <p:cNvPicPr preferRelativeResize="0"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000" y="5262230"/>
            <a:ext cx="972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363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234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11272310" y="6356350"/>
            <a:ext cx="1005415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552949BE-CC07-43E9-BE82-1E96A220B6FD}" type="slidenum">
              <a:rPr kumimoji="0" lang="fr-FR" alt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131" y="4368344"/>
            <a:ext cx="2176272" cy="2901696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685" y="4399657"/>
            <a:ext cx="2162742" cy="2883656"/>
          </a:xfrm>
          <a:prstGeom prst="rect">
            <a:avLst/>
          </a:prstGeom>
        </p:spPr>
      </p:pic>
      <p:sp>
        <p:nvSpPr>
          <p:cNvPr id="41" name="ZoneTexte 20"/>
          <p:cNvSpPr txBox="1">
            <a:spLocks noChangeArrowheads="1"/>
          </p:cNvSpPr>
          <p:nvPr/>
        </p:nvSpPr>
        <p:spPr bwMode="auto">
          <a:xfrm>
            <a:off x="2322814" y="2857402"/>
            <a:ext cx="21475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Feuille de sopalin brûlée</a:t>
            </a:r>
            <a:endParaRPr kumimoji="0" lang="fr-FR" altLang="fr-FR" sz="2000" b="1" i="0" u="none" strike="noStrike" kern="1200" cap="none" spc="0" normalizeH="0" baseline="0" noProof="0" dirty="0">
              <a:ln>
                <a:noFill/>
              </a:ln>
              <a:solidFill>
                <a:srgbClr val="1C8C77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ZoneTexte 20"/>
          <p:cNvSpPr txBox="1">
            <a:spLocks noChangeArrowheads="1"/>
          </p:cNvSpPr>
          <p:nvPr/>
        </p:nvSpPr>
        <p:spPr bwMode="auto">
          <a:xfrm>
            <a:off x="6685213" y="2673794"/>
            <a:ext cx="146086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000" b="1" dirty="0" smtClean="0">
                <a:solidFill>
                  <a:srgbClr val="1C8C77"/>
                </a:solidFill>
              </a:rPr>
              <a:t>Combustion d’une allumette</a:t>
            </a:r>
            <a:endParaRPr lang="fr-FR" altLang="fr-FR" sz="2000" b="1" dirty="0">
              <a:solidFill>
                <a:srgbClr val="1C8C77"/>
              </a:solidFill>
            </a:endParaRPr>
          </a:p>
        </p:txBody>
      </p:sp>
      <p:sp>
        <p:nvSpPr>
          <p:cNvPr id="43" name="ZoneTexte 20"/>
          <p:cNvSpPr txBox="1">
            <a:spLocks noChangeArrowheads="1"/>
          </p:cNvSpPr>
          <p:nvPr/>
        </p:nvSpPr>
        <p:spPr bwMode="auto">
          <a:xfrm>
            <a:off x="6584309" y="5507999"/>
            <a:ext cx="18494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000" b="1" dirty="0" smtClean="0">
                <a:solidFill>
                  <a:srgbClr val="1C8C77"/>
                </a:solidFill>
              </a:rPr>
              <a:t>Café en poudre</a:t>
            </a:r>
            <a:endParaRPr lang="fr-FR" altLang="fr-FR" sz="2000" b="1" dirty="0">
              <a:solidFill>
                <a:srgbClr val="1C8C77"/>
              </a:solidFill>
            </a:endParaRPr>
          </a:p>
        </p:txBody>
      </p:sp>
      <p:sp>
        <p:nvSpPr>
          <p:cNvPr id="44" name="ZoneTexte 20"/>
          <p:cNvSpPr txBox="1">
            <a:spLocks noChangeArrowheads="1"/>
          </p:cNvSpPr>
          <p:nvPr/>
        </p:nvSpPr>
        <p:spPr bwMode="auto">
          <a:xfrm>
            <a:off x="10758291" y="5500372"/>
            <a:ext cx="29303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Moisissures</a:t>
            </a:r>
            <a:endParaRPr kumimoji="0" lang="fr-FR" altLang="fr-FR" sz="2000" b="1" i="0" u="none" strike="noStrike" kern="1200" cap="none" spc="0" normalizeH="0" baseline="0" noProof="0" dirty="0">
              <a:ln>
                <a:noFill/>
              </a:ln>
              <a:solidFill>
                <a:srgbClr val="1C8C77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ZoneTexte 20"/>
          <p:cNvSpPr txBox="1">
            <a:spLocks noChangeArrowheads="1"/>
          </p:cNvSpPr>
          <p:nvPr/>
        </p:nvSpPr>
        <p:spPr bwMode="auto">
          <a:xfrm>
            <a:off x="10320596" y="2698910"/>
            <a:ext cx="21111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000" b="1" dirty="0" smtClean="0">
                <a:solidFill>
                  <a:srgbClr val="1C8C77"/>
                </a:solidFill>
              </a:rPr>
              <a:t>Masque chirurgical</a:t>
            </a:r>
            <a:endParaRPr lang="fr-FR" altLang="fr-FR" sz="2000" b="1" dirty="0">
              <a:solidFill>
                <a:srgbClr val="1C8C77"/>
              </a:solidFill>
            </a:endParaRPr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345" y="1796540"/>
            <a:ext cx="2149568" cy="2866091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386" y="1796540"/>
            <a:ext cx="2253333" cy="3004443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81" y="1965990"/>
            <a:ext cx="2174206" cy="2881611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98" y="4399657"/>
            <a:ext cx="2212306" cy="2949741"/>
          </a:xfrm>
          <a:prstGeom prst="rect">
            <a:avLst/>
          </a:prstGeom>
        </p:spPr>
      </p:pic>
      <p:sp>
        <p:nvSpPr>
          <p:cNvPr id="50" name="ZoneTexte 20"/>
          <p:cNvSpPr txBox="1">
            <a:spLocks noChangeArrowheads="1"/>
          </p:cNvSpPr>
          <p:nvPr/>
        </p:nvSpPr>
        <p:spPr bwMode="auto">
          <a:xfrm>
            <a:off x="2295162" y="5498334"/>
            <a:ext cx="21111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000" b="1" dirty="0" smtClean="0">
                <a:solidFill>
                  <a:srgbClr val="1C8C77"/>
                </a:solidFill>
              </a:rPr>
              <a:t>Poussières</a:t>
            </a:r>
            <a:endParaRPr lang="fr-FR" altLang="fr-FR" sz="2000" b="1" dirty="0">
              <a:solidFill>
                <a:srgbClr val="1C8C77"/>
              </a:solidFill>
            </a:endParaRPr>
          </a:p>
        </p:txBody>
      </p:sp>
      <p:sp>
        <p:nvSpPr>
          <p:cNvPr id="51" name="BackgroundTitle"/>
          <p:cNvSpPr/>
          <p:nvPr/>
        </p:nvSpPr>
        <p:spPr>
          <a:xfrm>
            <a:off x="873762" y="124750"/>
            <a:ext cx="11318238" cy="661299"/>
          </a:xfrm>
          <a:prstGeom prst="roundRect">
            <a:avLst/>
          </a:prstGeom>
          <a:solidFill>
            <a:srgbClr val="1BB8DB">
              <a:alpha val="31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310583" y="139847"/>
            <a:ext cx="9140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F65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Groupe 3 et 4 - </a:t>
            </a:r>
            <a:r>
              <a:rPr kumimoji="0" lang="fr-FR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Observe au microscope </a:t>
            </a:r>
            <a:r>
              <a:rPr kumimoji="0" lang="fr-FR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- P. 28</a:t>
            </a:r>
            <a:endParaRPr kumimoji="0" lang="fr-FR" altLang="fr-FR" sz="3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3" name="Image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04" y="7158"/>
            <a:ext cx="702479" cy="996315"/>
          </a:xfrm>
          <a:prstGeom prst="rect">
            <a:avLst/>
          </a:prstGeom>
        </p:spPr>
      </p:pic>
      <p:pic>
        <p:nvPicPr>
          <p:cNvPr id="33" name="Image 32" descr="AEMec2-47- Atmo microscope-hd-co-v1.gif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244" y="-86468"/>
            <a:ext cx="1655967" cy="1853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447402" y="1022545"/>
            <a:ext cx="90041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A20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Fais plusieurs</a:t>
            </a:r>
            <a:r>
              <a:rPr kumimoji="0" lang="fr-FR" altLang="fr-FR" sz="2400" b="1" i="0" u="none" strike="noStrike" kern="1200" cap="none" spc="0" normalizeH="0" noProof="0" dirty="0" smtClean="0">
                <a:ln>
                  <a:noFill/>
                </a:ln>
                <a:solidFill>
                  <a:srgbClr val="DA20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observations au microscope et écris</a:t>
            </a:r>
            <a:r>
              <a:rPr kumimoji="0" lang="fr-FR" alt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A20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ce que tu peux observer dans 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DA20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ton </a:t>
            </a:r>
            <a:r>
              <a:rPr kumimoji="0" lang="fr-FR" alt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A20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carnet.</a:t>
            </a:r>
            <a:endParaRPr kumimoji="0" lang="fr-FR" altLang="fr-FR" sz="2400" b="1" i="0" u="none" strike="noStrike" kern="1200" cap="none" spc="0" normalizeH="0" baseline="0" noProof="0" dirty="0">
              <a:ln>
                <a:noFill/>
              </a:ln>
              <a:solidFill>
                <a:srgbClr val="DA205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31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5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ackgroundTitle"/>
          <p:cNvSpPr/>
          <p:nvPr/>
        </p:nvSpPr>
        <p:spPr>
          <a:xfrm>
            <a:off x="873762" y="124750"/>
            <a:ext cx="11318238" cy="661299"/>
          </a:xfrm>
          <a:prstGeom prst="roundRect">
            <a:avLst/>
          </a:prstGeom>
          <a:solidFill>
            <a:srgbClr val="1BB8DB">
              <a:alpha val="31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2"/>
          <a:srcRect b="1453"/>
          <a:stretch/>
        </p:blipFill>
        <p:spPr>
          <a:xfrm>
            <a:off x="8624486" y="4860836"/>
            <a:ext cx="2575117" cy="1678044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279" y="4962597"/>
            <a:ext cx="2564662" cy="1707832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300" y="4948471"/>
            <a:ext cx="2579059" cy="1712656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315" y="2919907"/>
            <a:ext cx="2566056" cy="1632902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8744" y="2910991"/>
            <a:ext cx="2564662" cy="1667569"/>
          </a:xfrm>
          <a:prstGeom prst="rect">
            <a:avLst/>
          </a:prstGeom>
        </p:spPr>
      </p:pic>
      <p:pic>
        <p:nvPicPr>
          <p:cNvPr id="1030" name="Picture 6" descr="allergie, animal, pollen d'abeille, apiculteur, des abeilles, Floraison,  branche, fermer, collecte, recueillir le nectar, diligence | Pikist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63" b="1084"/>
          <a:stretch/>
        </p:blipFill>
        <p:spPr bwMode="auto">
          <a:xfrm>
            <a:off x="8620175" y="2845568"/>
            <a:ext cx="2551516" cy="167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 l'essence, diesel, essence, gaz, carburant, pétrole, industrie, énergie,  Puissance, réservoir, transport | Pikis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663" y="932043"/>
            <a:ext cx="2543249" cy="168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8205" y="886533"/>
            <a:ext cx="2564662" cy="1709775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3178" y="887111"/>
            <a:ext cx="2580605" cy="16684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15461" y="1304791"/>
            <a:ext cx="16183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173847"/>
                </a:solidFill>
                <a:latin typeface="Calibri" panose="020F0502020204030204" pitchFamily="34" charset="0"/>
              </a:rPr>
              <a:t>Provenant des cheminées ou pots d’échappement.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592787-CFA6-4335-8BB4-7B2C3036D5A0}"/>
              </a:ext>
            </a:extLst>
          </p:cNvPr>
          <p:cNvSpPr/>
          <p:nvPr/>
        </p:nvSpPr>
        <p:spPr>
          <a:xfrm>
            <a:off x="-3175" y="0"/>
            <a:ext cx="376238" cy="6865938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ZoneTexte 20"/>
          <p:cNvSpPr txBox="1">
            <a:spLocks noChangeArrowheads="1"/>
          </p:cNvSpPr>
          <p:nvPr/>
        </p:nvSpPr>
        <p:spPr bwMode="auto">
          <a:xfrm>
            <a:off x="2619361" y="2838439"/>
            <a:ext cx="12457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Cendre</a:t>
            </a:r>
          </a:p>
        </p:txBody>
      </p:sp>
      <p:sp>
        <p:nvSpPr>
          <p:cNvPr id="10" name="ZoneTexte 20"/>
          <p:cNvSpPr txBox="1">
            <a:spLocks noChangeArrowheads="1"/>
          </p:cNvSpPr>
          <p:nvPr/>
        </p:nvSpPr>
        <p:spPr bwMode="auto">
          <a:xfrm>
            <a:off x="10682725" y="2809926"/>
            <a:ext cx="12613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Pollen</a:t>
            </a:r>
          </a:p>
        </p:txBody>
      </p:sp>
      <p:sp>
        <p:nvSpPr>
          <p:cNvPr id="11" name="ZoneTexte 20"/>
          <p:cNvSpPr txBox="1">
            <a:spLocks noChangeArrowheads="1"/>
          </p:cNvSpPr>
          <p:nvPr/>
        </p:nvSpPr>
        <p:spPr bwMode="auto">
          <a:xfrm>
            <a:off x="6391726" y="2825570"/>
            <a:ext cx="21475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Plaquette de frein</a:t>
            </a:r>
          </a:p>
        </p:txBody>
      </p:sp>
      <p:sp>
        <p:nvSpPr>
          <p:cNvPr id="12" name="ZoneTexte 20"/>
          <p:cNvSpPr txBox="1">
            <a:spLocks noChangeArrowheads="1"/>
          </p:cNvSpPr>
          <p:nvPr/>
        </p:nvSpPr>
        <p:spPr bwMode="auto">
          <a:xfrm>
            <a:off x="10521577" y="819243"/>
            <a:ext cx="13502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Diesel</a:t>
            </a:r>
          </a:p>
        </p:txBody>
      </p:sp>
      <p:sp>
        <p:nvSpPr>
          <p:cNvPr id="13" name="ZoneTexte 20"/>
          <p:cNvSpPr txBox="1">
            <a:spLocks noChangeArrowheads="1"/>
          </p:cNvSpPr>
          <p:nvPr/>
        </p:nvSpPr>
        <p:spPr bwMode="auto">
          <a:xfrm>
            <a:off x="6290861" y="881152"/>
            <a:ext cx="14608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000" b="1" dirty="0">
                <a:solidFill>
                  <a:srgbClr val="1C8C77"/>
                </a:solidFill>
              </a:rPr>
              <a:t>Fioul</a:t>
            </a: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fr-FR" altLang="fr-FR" sz="2000" b="1" dirty="0">
                <a:solidFill>
                  <a:srgbClr val="1C8C77"/>
                </a:solidFill>
              </a:rPr>
              <a:t>lourd</a:t>
            </a:r>
          </a:p>
        </p:txBody>
      </p:sp>
      <p:sp>
        <p:nvSpPr>
          <p:cNvPr id="14" name="ZoneTexte 20"/>
          <p:cNvSpPr txBox="1">
            <a:spLocks noChangeArrowheads="1"/>
          </p:cNvSpPr>
          <p:nvPr/>
        </p:nvSpPr>
        <p:spPr bwMode="auto">
          <a:xfrm>
            <a:off x="6524224" y="4882474"/>
            <a:ext cx="11747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Pneu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28" y="900978"/>
            <a:ext cx="1885201" cy="1668436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26" y="4948471"/>
            <a:ext cx="1876158" cy="1703947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2"/>
          <a:stretch/>
        </p:blipFill>
        <p:spPr>
          <a:xfrm>
            <a:off x="592430" y="2906555"/>
            <a:ext cx="1868668" cy="167758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624" y="901946"/>
            <a:ext cx="1874791" cy="1705916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887" y="913453"/>
            <a:ext cx="1660391" cy="170685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486" y="4860836"/>
            <a:ext cx="1928214" cy="1684066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242" y="2910991"/>
            <a:ext cx="1829867" cy="1667569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7"/>
          <a:stretch/>
        </p:blipFill>
        <p:spPr>
          <a:xfrm>
            <a:off x="4626161" y="4948471"/>
            <a:ext cx="1833933" cy="1705919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75" y="2871081"/>
            <a:ext cx="1901402" cy="1675963"/>
          </a:xfrm>
          <a:prstGeom prst="rect">
            <a:avLst/>
          </a:prstGeom>
        </p:spPr>
      </p:pic>
      <p:sp>
        <p:nvSpPr>
          <p:cNvPr id="9" name="ZoneTexte 20"/>
          <p:cNvSpPr txBox="1">
            <a:spLocks noChangeArrowheads="1"/>
          </p:cNvSpPr>
          <p:nvPr/>
        </p:nvSpPr>
        <p:spPr bwMode="auto">
          <a:xfrm>
            <a:off x="2230811" y="865297"/>
            <a:ext cx="13386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000" b="1" dirty="0">
                <a:solidFill>
                  <a:srgbClr val="1C8C77"/>
                </a:solidFill>
              </a:rPr>
              <a:t>Suie</a:t>
            </a:r>
          </a:p>
        </p:txBody>
      </p:sp>
      <p:sp>
        <p:nvSpPr>
          <p:cNvPr id="25" name="ZoneTexte 20"/>
          <p:cNvSpPr txBox="1">
            <a:spLocks noChangeArrowheads="1"/>
          </p:cNvSpPr>
          <p:nvPr/>
        </p:nvSpPr>
        <p:spPr bwMode="auto">
          <a:xfrm>
            <a:off x="2607629" y="4874369"/>
            <a:ext cx="15495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Charbon</a:t>
            </a:r>
          </a:p>
        </p:txBody>
      </p:sp>
      <p:sp>
        <p:nvSpPr>
          <p:cNvPr id="26" name="ZoneTexte 20"/>
          <p:cNvSpPr txBox="1">
            <a:spLocks noChangeArrowheads="1"/>
          </p:cNvSpPr>
          <p:nvPr/>
        </p:nvSpPr>
        <p:spPr bwMode="auto">
          <a:xfrm>
            <a:off x="10596206" y="4772075"/>
            <a:ext cx="29303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Métaux,</a:t>
            </a:r>
            <a:r>
              <a:rPr kumimoji="0" lang="fr-FR" altLang="fr-FR" sz="2000" b="1" i="0" u="none" strike="noStrike" kern="1200" cap="none" spc="0" normalizeH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COV</a:t>
            </a:r>
          </a:p>
        </p:txBody>
      </p:sp>
      <p:pic>
        <p:nvPicPr>
          <p:cNvPr id="28" name="? Cendre"/>
          <p:cNvPicPr preferRelativeResize="0">
            <a:picLocks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20" y="3203381"/>
            <a:ext cx="1256673" cy="113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? Charbon"/>
          <p:cNvPicPr preferRelativeResize="0">
            <a:picLocks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38" y="5292692"/>
            <a:ext cx="1327955" cy="125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? Fioul lourd"/>
          <p:cNvPicPr preferRelativeResize="0">
            <a:picLocks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478" y="1188720"/>
            <a:ext cx="1287076" cy="114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?Suie"/>
          <p:cNvPicPr preferRelativeResize="0">
            <a:picLocks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019" y="1102846"/>
            <a:ext cx="1301841" cy="113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? plaquette"/>
          <p:cNvPicPr preferRelativeResize="0">
            <a:picLocks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888" y="3187337"/>
            <a:ext cx="1326792" cy="123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? Pneu"/>
          <p:cNvPicPr preferRelativeResize="0">
            <a:picLocks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907" y="5292692"/>
            <a:ext cx="1311283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? Pollen"/>
          <p:cNvPicPr preferRelativeResize="0">
            <a:picLocks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414" y="3109775"/>
            <a:ext cx="1299011" cy="126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? Diesel"/>
          <p:cNvPicPr preferRelativeResize="0">
            <a:picLocks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580" y="1173033"/>
            <a:ext cx="1316990" cy="125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 txBox="1">
            <a:spLocks/>
          </p:cNvSpPr>
          <p:nvPr/>
        </p:nvSpPr>
        <p:spPr bwMode="auto">
          <a:xfrm>
            <a:off x="11370546" y="6356350"/>
            <a:ext cx="907180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fr-FR" altLang="fr-FR" sz="2000" b="1" dirty="0" smtClean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32</a:t>
            </a:r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310583" y="139847"/>
            <a:ext cx="9140983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Exemples de particules fines </a:t>
            </a:r>
            <a:r>
              <a:rPr kumimoji="0" lang="fr-FR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au </a:t>
            </a:r>
            <a:r>
              <a:rPr kumimoji="0" lang="fr-FR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microscope</a:t>
            </a:r>
            <a:endParaRPr kumimoji="0" lang="fr-FR" altLang="fr-FR" sz="3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9" name="Image 5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04" y="7158"/>
            <a:ext cx="702479" cy="996315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6391726" y="1295388"/>
            <a:ext cx="197195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dirty="0">
                <a:solidFill>
                  <a:srgbClr val="183847"/>
                </a:solidFill>
                <a:latin typeface="Calibri" panose="020F0502020204030204" pitchFamily="34" charset="0"/>
              </a:rPr>
              <a:t>Provenant des chaudières industrielles </a:t>
            </a:r>
            <a:r>
              <a:rPr kumimoji="0" lang="fr-FR" sz="1400" i="1" u="none" strike="noStrike" kern="1200" cap="none" spc="0" normalizeH="0" baseline="0" noProof="0" dirty="0">
                <a:ln>
                  <a:noFill/>
                </a:ln>
                <a:solidFill>
                  <a:srgbClr val="183847"/>
                </a:solidFill>
                <a:effectLst/>
                <a:uLnTx/>
                <a:uFillTx/>
                <a:latin typeface="Calibri" panose="020F0502020204030204" pitchFamily="34" charset="0"/>
              </a:rPr>
              <a:t>(électricité, vapeur) </a:t>
            </a:r>
            <a:r>
              <a:rPr kumimoji="0" lang="fr-FR" sz="1400" b="1" u="none" strike="noStrike" kern="1200" cap="none" spc="0" normalizeH="0" baseline="0" noProof="0" dirty="0">
                <a:ln>
                  <a:noFill/>
                </a:ln>
                <a:solidFill>
                  <a:srgbClr val="183847"/>
                </a:solidFill>
                <a:effectLst/>
                <a:uLnTx/>
                <a:uFillTx/>
                <a:latin typeface="Calibri" panose="020F0502020204030204" pitchFamily="34" charset="0"/>
              </a:rPr>
              <a:t>et </a:t>
            </a:r>
            <a:r>
              <a:rPr lang="fr-FR" sz="1400" b="1" dirty="0">
                <a:solidFill>
                  <a:srgbClr val="183847"/>
                </a:solidFill>
                <a:latin typeface="Calibri" panose="020F0502020204030204" pitchFamily="34" charset="0"/>
              </a:rPr>
              <a:t>d</a:t>
            </a:r>
            <a:r>
              <a:rPr kumimoji="0" lang="fr-FR" sz="1400" b="1" u="none" strike="noStrike" kern="1200" cap="none" spc="0" normalizeH="0" baseline="0" noProof="0" dirty="0">
                <a:ln>
                  <a:noFill/>
                </a:ln>
                <a:solidFill>
                  <a:srgbClr val="183847"/>
                </a:solidFill>
                <a:effectLst/>
                <a:uLnTx/>
                <a:uFillTx/>
                <a:latin typeface="Calibri" panose="020F0502020204030204" pitchFamily="34" charset="0"/>
              </a:rPr>
              <a:t>es navires de transport marchand</a:t>
            </a:r>
            <a:r>
              <a:rPr kumimoji="0" lang="fr-FR" sz="1400" b="1" u="none" strike="noStrike" kern="1200" cap="none" spc="0" normalizeH="0" noProof="0" dirty="0">
                <a:ln>
                  <a:noFill/>
                </a:ln>
                <a:solidFill>
                  <a:srgbClr val="183847"/>
                </a:solidFill>
                <a:effectLst/>
                <a:uLnTx/>
                <a:uFillTx/>
                <a:latin typeface="Calibri" panose="020F0502020204030204" pitchFamily="34" charset="0"/>
              </a:rPr>
              <a:t>.</a:t>
            </a:r>
            <a:endParaRPr kumimoji="0" lang="fr-FR" sz="1400" b="1" u="none" strike="noStrike" kern="1200" cap="none" spc="0" normalizeH="0" baseline="0" noProof="0" dirty="0">
              <a:ln>
                <a:noFill/>
              </a:ln>
              <a:solidFill>
                <a:srgbClr val="183847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0549570" y="1384528"/>
            <a:ext cx="15117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18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Provenant des moteurs diesel.</a:t>
            </a:r>
          </a:p>
        </p:txBody>
      </p:sp>
      <p:sp>
        <p:nvSpPr>
          <p:cNvPr id="63" name="Rectangle 62"/>
          <p:cNvSpPr/>
          <p:nvPr/>
        </p:nvSpPr>
        <p:spPr>
          <a:xfrm>
            <a:off x="2615461" y="3317246"/>
            <a:ext cx="18195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18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Provenant de l’incinération et des centrales thermiques.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571088" y="5292692"/>
            <a:ext cx="20230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183847"/>
                </a:solidFill>
                <a:effectLst/>
                <a:uLnTx/>
                <a:uFillTx/>
                <a:latin typeface="Calibri" panose="020F0502020204030204" pitchFamily="34" charset="0"/>
              </a:rPr>
              <a:t>Provenant</a:t>
            </a:r>
            <a:r>
              <a:rPr kumimoji="0" lang="fr-FR" sz="1400" b="1" i="0" u="none" strike="noStrike" kern="1200" cap="none" spc="0" normalizeH="0" noProof="0" dirty="0">
                <a:ln>
                  <a:noFill/>
                </a:ln>
                <a:solidFill>
                  <a:srgbClr val="183847"/>
                </a:solidFill>
                <a:effectLst/>
                <a:uLnTx/>
                <a:uFillTx/>
                <a:latin typeface="Calibri" panose="020F0502020204030204" pitchFamily="34" charset="0"/>
              </a:rPr>
              <a:t> de la combustion du charbon et permettant de créer de l’énergie. 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183847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50" name="? Métaux COV"/>
          <p:cNvPicPr preferRelativeResize="0">
            <a:picLocks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414" y="5231266"/>
            <a:ext cx="1297760" cy="1170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6487159" y="3268129"/>
            <a:ext cx="19988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183847"/>
                </a:solidFill>
              </a:rPr>
              <a:t>Provenant de l’usure des plaquettes et des disques de frein.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183847"/>
                </a:solidFill>
              </a:rPr>
              <a:t>7.340 tonnes par an en sont libérées dans l’atmosphère</a:t>
            </a:r>
            <a:r>
              <a:rPr lang="fr-FR" sz="1400" b="1" dirty="0">
                <a:solidFill>
                  <a:srgbClr val="183847"/>
                </a:solidFill>
                <a:latin typeface="Calibri" panose="020F0502020204030204" pitchFamily="34" charset="0"/>
              </a:rPr>
              <a:t>.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183847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540399" y="5511934"/>
            <a:ext cx="19988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183847"/>
                </a:solidFill>
              </a:rPr>
              <a:t>Les particules proviennent de l’usure des pneus.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183847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596206" y="5354764"/>
            <a:ext cx="1618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183847"/>
                </a:solidFill>
              </a:rPr>
              <a:t>Provenant de multiples sources.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183847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0638304" y="3264582"/>
            <a:ext cx="16980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183847"/>
                </a:solidFill>
              </a:rPr>
              <a:t>Provenant des végétaux et responsable d’allergies.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183847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53" name="Plus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734" y="4136715"/>
            <a:ext cx="4048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33">
            <a:hlinkClick r:id="rId24" action="ppaction://hlinksldjump"/>
          </p:cNvPr>
          <p:cNvPicPr preferRelativeResize="0">
            <a:picLocks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453" y="5562394"/>
            <a:ext cx="817874" cy="684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23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60" grpId="0" animBg="1"/>
      <p:bldP spid="3" grpId="0"/>
      <p:bldP spid="8" grpId="0"/>
      <p:bldP spid="10" grpId="0"/>
      <p:bldP spid="11" grpId="0"/>
      <p:bldP spid="12" grpId="0"/>
      <p:bldP spid="13" grpId="0"/>
      <p:bldP spid="14" grpId="0"/>
      <p:bldP spid="9" grpId="0"/>
      <p:bldP spid="25" grpId="0"/>
      <p:bldP spid="26" grpId="0"/>
      <p:bldP spid="61" grpId="0"/>
      <p:bldP spid="62" grpId="0"/>
      <p:bldP spid="63" grpId="0"/>
      <p:bldP spid="49" grpId="0"/>
      <p:bldP spid="51" grpId="0"/>
      <p:bldP spid="52" grpId="0"/>
      <p:bldP spid="54" grpId="0"/>
      <p:bldP spid="5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Title">
            <a:extLst>
              <a:ext uri="{FF2B5EF4-FFF2-40B4-BE49-F238E27FC236}">
                <a16:creationId xmlns:a16="http://schemas.microsoft.com/office/drawing/2014/main" id="{2A20A0F6-32CD-4A3D-B69A-B7794A373745}"/>
              </a:ext>
            </a:extLst>
          </p:cNvPr>
          <p:cNvSpPr/>
          <p:nvPr/>
        </p:nvSpPr>
        <p:spPr>
          <a:xfrm>
            <a:off x="827468" y="42322"/>
            <a:ext cx="11283570" cy="917576"/>
          </a:xfrm>
          <a:prstGeom prst="roundRect">
            <a:avLst/>
          </a:prstGeom>
          <a:solidFill>
            <a:srgbClr val="183847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592787-CFA6-4335-8BB4-7B2C3036D5A0}"/>
              </a:ext>
            </a:extLst>
          </p:cNvPr>
          <p:cNvSpPr/>
          <p:nvPr/>
        </p:nvSpPr>
        <p:spPr>
          <a:xfrm>
            <a:off x="-3175" y="0"/>
            <a:ext cx="376238" cy="6865938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Google Shape;120;p9"/>
          <p:cNvSpPr txBox="1">
            <a:spLocks/>
          </p:cNvSpPr>
          <p:nvPr/>
        </p:nvSpPr>
        <p:spPr>
          <a:xfrm>
            <a:off x="414326" y="183610"/>
            <a:ext cx="11658600" cy="635000"/>
          </a:xfrm>
          <a:prstGeom prst="rect">
            <a:avLst/>
          </a:prstGeom>
        </p:spPr>
        <p:txBody>
          <a:bodyPr lIns="0" tIns="12700" rIns="0" bIns="0" anchor="t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1270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Roboto" charset="0"/>
                <a:cs typeface="Calibri" panose="020F0502020204030204" pitchFamily="34" charset="0"/>
              </a:rPr>
              <a:t>Les pollens</a:t>
            </a:r>
            <a:endParaRPr kumimoji="0" lang="fr-FR" altLang="fr-FR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Roboto" charset="0"/>
              <a:cs typeface="Calibri" panose="020F0502020204030204" pitchFamily="34" charset="0"/>
            </a:endParaRPr>
          </a:p>
        </p:txBody>
      </p:sp>
      <p:sp>
        <p:nvSpPr>
          <p:cNvPr id="8" name="Ellipse 3"/>
          <p:cNvSpPr/>
          <p:nvPr/>
        </p:nvSpPr>
        <p:spPr bwMode="auto">
          <a:xfrm>
            <a:off x="5740400" y="3921125"/>
            <a:ext cx="3384550" cy="2809875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896" h="2314209">
                <a:moveTo>
                  <a:pt x="475390" y="2088286"/>
                </a:moveTo>
                <a:cubicBezTo>
                  <a:pt x="-259185" y="1789670"/>
                  <a:pt x="-70853" y="602937"/>
                  <a:pt x="553449" y="289093"/>
                </a:cubicBezTo>
                <a:cubicBezTo>
                  <a:pt x="1177751" y="-24751"/>
                  <a:pt x="4075784" y="-126849"/>
                  <a:pt x="4622647" y="205220"/>
                </a:cubicBezTo>
                <a:cubicBezTo>
                  <a:pt x="5169510" y="537289"/>
                  <a:pt x="5652111" y="1766944"/>
                  <a:pt x="4960902" y="2080788"/>
                </a:cubicBezTo>
                <a:cubicBezTo>
                  <a:pt x="4269693" y="2394632"/>
                  <a:pt x="1209965" y="2386902"/>
                  <a:pt x="475390" y="2088286"/>
                </a:cubicBezTo>
                <a:close/>
              </a:path>
            </a:pathLst>
          </a:custGeom>
          <a:noFill/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5443538" y="4605338"/>
            <a:ext cx="609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1" name="Explications"/>
          <p:cNvSpPr txBox="1">
            <a:spLocks noChangeArrowheads="1"/>
          </p:cNvSpPr>
          <p:nvPr/>
        </p:nvSpPr>
        <p:spPr bwMode="auto">
          <a:xfrm>
            <a:off x="827467" y="1498172"/>
            <a:ext cx="6168380" cy="193899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83847"/>
                </a:solidFill>
                <a:effectLst/>
                <a:uLnTx/>
                <a:uFillTx/>
              </a:rPr>
              <a:t>Les changements climatiques (réchauffement, humidité) </a:t>
            </a: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183847"/>
                </a:solidFill>
                <a:effectLst/>
                <a:uLnTx/>
                <a:uFillTx/>
              </a:rPr>
              <a:t>favorisent la production de pollen 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83847"/>
                </a:solidFill>
                <a:effectLst/>
                <a:uLnTx/>
                <a:uFillTx/>
              </a:rPr>
              <a:t>par les plantes.</a:t>
            </a:r>
            <a:endParaRPr kumimoji="0" lang="fr-FR" altLang="fr-FR" sz="2000" b="1" i="0" u="none" strike="noStrike" kern="1200" cap="none" spc="0" normalizeH="0" baseline="0" noProof="0" dirty="0">
              <a:ln>
                <a:noFill/>
              </a:ln>
              <a:solidFill>
                <a:srgbClr val="183847"/>
              </a:solidFill>
              <a:effectLst/>
              <a:uLnTx/>
              <a:uFillTx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altLang="fr-FR" sz="2000" dirty="0">
              <a:solidFill>
                <a:srgbClr val="183847"/>
              </a:solidFill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83847"/>
                </a:solidFill>
                <a:effectLst/>
                <a:uLnTx/>
                <a:uFillTx/>
              </a:rPr>
              <a:t>Les polluants atmosphériques </a:t>
            </a: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183847"/>
                </a:solidFill>
                <a:effectLst/>
                <a:uLnTx/>
                <a:uFillTx/>
              </a:rPr>
              <a:t>cassent le grain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83847"/>
                </a:solidFill>
                <a:effectLst/>
                <a:uLnTx/>
                <a:uFillTx/>
              </a:rPr>
              <a:t> de pollen, ce qui </a:t>
            </a: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183847"/>
                </a:solidFill>
                <a:effectLst/>
                <a:uLnTx/>
                <a:uFillTx/>
              </a:rPr>
              <a:t>libère plus </a:t>
            </a:r>
            <a:r>
              <a:rPr lang="fr-FR" altLang="fr-FR" sz="2000" b="1" dirty="0">
                <a:solidFill>
                  <a:srgbClr val="183847"/>
                </a:solidFill>
              </a:rPr>
              <a:t>d’allergènes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83847"/>
                </a:solidFill>
                <a:effectLst/>
                <a:uLnTx/>
                <a:uFillTx/>
              </a:rPr>
              <a:t>.</a:t>
            </a:r>
            <a:r>
              <a:rPr kumimoji="0" lang="fr-FR" altLang="fr-FR" sz="2000" b="0" i="0" u="none" strike="noStrike" kern="1200" cap="none" spc="0" normalizeH="0" noProof="0" dirty="0">
                <a:ln>
                  <a:noFill/>
                </a:ln>
                <a:solidFill>
                  <a:srgbClr val="183847"/>
                </a:solidFill>
                <a:effectLst/>
                <a:uLnTx/>
                <a:uFillTx/>
              </a:rPr>
              <a:t> 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83847"/>
                </a:solidFill>
                <a:effectLst/>
                <a:uLnTx/>
                <a:uFillTx/>
              </a:rPr>
              <a:t>Les </a:t>
            </a:r>
            <a:r>
              <a:rPr lang="fr-FR" altLang="fr-FR" sz="2000" dirty="0">
                <a:solidFill>
                  <a:srgbClr val="183847"/>
                </a:solidFill>
              </a:rPr>
              <a:t>personnes sensibles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83847"/>
                </a:solidFill>
                <a:effectLst/>
                <a:uLnTx/>
                <a:uFillTx/>
              </a:rPr>
              <a:t> deviennent alors </a:t>
            </a: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183847"/>
                </a:solidFill>
                <a:effectLst/>
                <a:uLnTx/>
                <a:uFillTx/>
              </a:rPr>
              <a:t>encore plus vulnérables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83847"/>
                </a:solidFill>
                <a:effectLst/>
                <a:uLnTx/>
                <a:uFillTx/>
              </a:rPr>
              <a:t>.</a:t>
            </a:r>
          </a:p>
        </p:txBody>
      </p:sp>
      <p:pic>
        <p:nvPicPr>
          <p:cNvPr id="12" name="image polle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915" y="866335"/>
            <a:ext cx="4492093" cy="4433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e 65"/>
          <p:cNvGrpSpPr>
            <a:grpSpLocks/>
          </p:cNvGrpSpPr>
          <p:nvPr/>
        </p:nvGrpSpPr>
        <p:grpSpPr bwMode="auto">
          <a:xfrm>
            <a:off x="798819" y="4124127"/>
            <a:ext cx="3546697" cy="2435021"/>
            <a:chOff x="6685755" y="4095173"/>
            <a:chExt cx="3537072" cy="2507018"/>
          </a:xfrm>
        </p:grpSpPr>
        <p:pic>
          <p:nvPicPr>
            <p:cNvPr id="19" name="Image 6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5755" y="4397375"/>
              <a:ext cx="3343742" cy="1962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ZoneTexte 62"/>
            <p:cNvSpPr txBox="1">
              <a:spLocks noChangeArrowheads="1"/>
            </p:cNvSpPr>
            <p:nvPr/>
          </p:nvSpPr>
          <p:spPr bwMode="auto">
            <a:xfrm>
              <a:off x="6685755" y="4095173"/>
              <a:ext cx="322378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Durée de saison pollinique :</a:t>
              </a:r>
            </a:p>
          </p:txBody>
        </p:sp>
        <p:sp>
          <p:nvSpPr>
            <p:cNvPr id="21" name="ZoneTexte 63"/>
            <p:cNvSpPr txBox="1">
              <a:spLocks noChangeArrowheads="1"/>
            </p:cNvSpPr>
            <p:nvPr/>
          </p:nvSpPr>
          <p:spPr bwMode="auto">
            <a:xfrm>
              <a:off x="7331322" y="5846665"/>
              <a:ext cx="289150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Saison régulière</a:t>
              </a:r>
            </a:p>
          </p:txBody>
        </p:sp>
        <p:sp>
          <p:nvSpPr>
            <p:cNvPr id="22" name="ZoneTexte 64"/>
            <p:cNvSpPr txBox="1">
              <a:spLocks noChangeArrowheads="1"/>
            </p:cNvSpPr>
            <p:nvPr/>
          </p:nvSpPr>
          <p:spPr bwMode="auto">
            <a:xfrm>
              <a:off x="7331322" y="6078971"/>
              <a:ext cx="257822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Saison allongée due au changement climatique</a:t>
              </a:r>
            </a:p>
          </p:txBody>
        </p:sp>
      </p:grpSp>
      <p:sp>
        <p:nvSpPr>
          <p:cNvPr id="24" name="Ellipse 3"/>
          <p:cNvSpPr/>
          <p:nvPr/>
        </p:nvSpPr>
        <p:spPr bwMode="auto">
          <a:xfrm rot="203299">
            <a:off x="5498590" y="3925240"/>
            <a:ext cx="1804988" cy="1716088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896" h="2314209">
                <a:moveTo>
                  <a:pt x="475390" y="2088286"/>
                </a:moveTo>
                <a:cubicBezTo>
                  <a:pt x="-259185" y="1789670"/>
                  <a:pt x="-70853" y="602937"/>
                  <a:pt x="553449" y="289093"/>
                </a:cubicBezTo>
                <a:cubicBezTo>
                  <a:pt x="1177751" y="-24751"/>
                  <a:pt x="4075784" y="-126849"/>
                  <a:pt x="4622647" y="205220"/>
                </a:cubicBezTo>
                <a:cubicBezTo>
                  <a:pt x="5169510" y="537289"/>
                  <a:pt x="5652111" y="1766944"/>
                  <a:pt x="4960902" y="2080788"/>
                </a:cubicBezTo>
                <a:cubicBezTo>
                  <a:pt x="4269693" y="2394632"/>
                  <a:pt x="1209965" y="2386902"/>
                  <a:pt x="475390" y="2088286"/>
                </a:cubicBezTo>
                <a:close/>
              </a:path>
            </a:pathLst>
          </a:custGeom>
          <a:noFill/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 txBox="1">
            <a:spLocks/>
          </p:cNvSpPr>
          <p:nvPr/>
        </p:nvSpPr>
        <p:spPr bwMode="auto">
          <a:xfrm>
            <a:off x="11370546" y="6356350"/>
            <a:ext cx="907180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fr-FR" altLang="fr-FR" sz="2000" b="1" dirty="0" smtClean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33</a:t>
            </a:r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Pourquoi ?"/>
          <p:cNvGrpSpPr>
            <a:grpSpLocks/>
          </p:cNvGrpSpPr>
          <p:nvPr/>
        </p:nvGrpSpPr>
        <p:grpSpPr bwMode="auto">
          <a:xfrm>
            <a:off x="5569733" y="4120262"/>
            <a:ext cx="2151906" cy="969458"/>
            <a:chOff x="8085463" y="4508364"/>
            <a:chExt cx="1483315" cy="513556"/>
          </a:xfrm>
        </p:grpSpPr>
        <p:sp>
          <p:nvSpPr>
            <p:cNvPr id="33" name="Ellipse 3">
              <a:extLst>
                <a:ext uri="{FF2B5EF4-FFF2-40B4-BE49-F238E27FC236}">
                  <a16:creationId xmlns:a16="http://schemas.microsoft.com/office/drawing/2014/main" id="{511CDD53-86D0-4944-B216-93B5856890A9}"/>
                </a:ext>
              </a:extLst>
            </p:cNvPr>
            <p:cNvSpPr/>
            <p:nvPr/>
          </p:nvSpPr>
          <p:spPr bwMode="auto">
            <a:xfrm>
              <a:off x="8085463" y="4508364"/>
              <a:ext cx="1483315" cy="513556"/>
            </a:xfrm>
            <a:prstGeom prst="roundRect">
              <a:avLst/>
            </a:prstGeom>
            <a:solidFill>
              <a:srgbClr val="29CFB1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01B3F74-E38D-4D01-816A-99603305E1D7}"/>
                </a:ext>
              </a:extLst>
            </p:cNvPr>
            <p:cNvSpPr/>
            <p:nvPr/>
          </p:nvSpPr>
          <p:spPr>
            <a:xfrm>
              <a:off x="8139020" y="4586282"/>
              <a:ext cx="1281388" cy="37499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Les pollens en Région</a:t>
              </a:r>
              <a:r>
                <a:rPr kumimoji="0" lang="fr-FR" sz="20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Sud</a:t>
              </a: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Btn_Camera_Transport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084" y="5158200"/>
            <a:ext cx="423305" cy="424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61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Title">
            <a:extLst>
              <a:ext uri="{FF2B5EF4-FFF2-40B4-BE49-F238E27FC236}">
                <a16:creationId xmlns:a16="http://schemas.microsoft.com/office/drawing/2014/main" id="{2A20A0F6-32CD-4A3D-B69A-B7794A373745}"/>
              </a:ext>
            </a:extLst>
          </p:cNvPr>
          <p:cNvSpPr/>
          <p:nvPr/>
        </p:nvSpPr>
        <p:spPr>
          <a:xfrm>
            <a:off x="849086" y="42322"/>
            <a:ext cx="11261952" cy="917576"/>
          </a:xfrm>
          <a:prstGeom prst="roundRect">
            <a:avLst/>
          </a:prstGeom>
          <a:solidFill>
            <a:srgbClr val="183847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592787-CFA6-4335-8BB4-7B2C3036D5A0}"/>
              </a:ext>
            </a:extLst>
          </p:cNvPr>
          <p:cNvSpPr/>
          <p:nvPr/>
        </p:nvSpPr>
        <p:spPr>
          <a:xfrm>
            <a:off x="-3175" y="0"/>
            <a:ext cx="376238" cy="6865938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Google Shape;120;p9"/>
          <p:cNvSpPr txBox="1">
            <a:spLocks/>
          </p:cNvSpPr>
          <p:nvPr/>
        </p:nvSpPr>
        <p:spPr>
          <a:xfrm>
            <a:off x="414326" y="183610"/>
            <a:ext cx="11658600" cy="635000"/>
          </a:xfrm>
          <a:prstGeom prst="rect">
            <a:avLst/>
          </a:prstGeom>
        </p:spPr>
        <p:txBody>
          <a:bodyPr lIns="0" tIns="12700" rIns="0" bIns="0" anchor="t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1270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Roboto" charset="0"/>
                <a:cs typeface="Calibri" panose="020F0502020204030204" pitchFamily="34" charset="0"/>
              </a:rPr>
              <a:t>Les pollens en Région Sud PACA</a:t>
            </a:r>
            <a:endParaRPr kumimoji="0" lang="fr-FR" altLang="fr-FR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Roboto" charset="0"/>
              <a:cs typeface="Calibri" panose="020F0502020204030204" pitchFamily="34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5443538" y="4605338"/>
            <a:ext cx="609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27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07" y="2063801"/>
            <a:ext cx="1754188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Ellipse 3">
            <a:extLst>
              <a:ext uri="{FF2B5EF4-FFF2-40B4-BE49-F238E27FC236}">
                <a16:creationId xmlns:a16="http://schemas.microsoft.com/office/drawing/2014/main" id="{511CDD53-86D0-4944-B216-93B5856890A9}"/>
              </a:ext>
            </a:extLst>
          </p:cNvPr>
          <p:cNvSpPr/>
          <p:nvPr/>
        </p:nvSpPr>
        <p:spPr bwMode="auto">
          <a:xfrm>
            <a:off x="4116388" y="1160463"/>
            <a:ext cx="1698625" cy="661987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896" h="2314209">
                <a:moveTo>
                  <a:pt x="475390" y="2088286"/>
                </a:moveTo>
                <a:cubicBezTo>
                  <a:pt x="-259185" y="1789670"/>
                  <a:pt x="-70853" y="602937"/>
                  <a:pt x="553449" y="289093"/>
                </a:cubicBezTo>
                <a:cubicBezTo>
                  <a:pt x="1177751" y="-24751"/>
                  <a:pt x="4075784" y="-126849"/>
                  <a:pt x="4622647" y="205220"/>
                </a:cubicBezTo>
                <a:cubicBezTo>
                  <a:pt x="5169510" y="537289"/>
                  <a:pt x="5652111" y="1766944"/>
                  <a:pt x="4960902" y="2080788"/>
                </a:cubicBezTo>
                <a:cubicBezTo>
                  <a:pt x="4269693" y="2394632"/>
                  <a:pt x="1209965" y="2386902"/>
                  <a:pt x="475390" y="2088286"/>
                </a:cubicBezTo>
                <a:close/>
              </a:path>
            </a:pathLst>
          </a:custGeom>
          <a:noFill/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5" name="Pourquoi ?"/>
          <p:cNvGrpSpPr>
            <a:grpSpLocks/>
          </p:cNvGrpSpPr>
          <p:nvPr/>
        </p:nvGrpSpPr>
        <p:grpSpPr bwMode="auto">
          <a:xfrm>
            <a:off x="91745" y="1830723"/>
            <a:ext cx="1858962" cy="442908"/>
            <a:chOff x="4309471" y="3295516"/>
            <a:chExt cx="1281388" cy="234624"/>
          </a:xfrm>
        </p:grpSpPr>
        <p:sp>
          <p:nvSpPr>
            <p:cNvPr id="36" name="Ellipse 3">
              <a:extLst>
                <a:ext uri="{FF2B5EF4-FFF2-40B4-BE49-F238E27FC236}">
                  <a16:creationId xmlns:a16="http://schemas.microsoft.com/office/drawing/2014/main" id="{511CDD53-86D0-4944-B216-93B5856890A9}"/>
                </a:ext>
              </a:extLst>
            </p:cNvPr>
            <p:cNvSpPr/>
            <p:nvPr/>
          </p:nvSpPr>
          <p:spPr bwMode="auto">
            <a:xfrm>
              <a:off x="4389369" y="3295516"/>
              <a:ext cx="1089934" cy="234624"/>
            </a:xfrm>
            <a:prstGeom prst="roundRect">
              <a:avLst/>
            </a:prstGeom>
            <a:solidFill>
              <a:srgbClr val="29CFB1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01B3F74-E38D-4D01-816A-99603305E1D7}"/>
                </a:ext>
              </a:extLst>
            </p:cNvPr>
            <p:cNvSpPr/>
            <p:nvPr/>
          </p:nvSpPr>
          <p:spPr>
            <a:xfrm>
              <a:off x="4309471" y="3309810"/>
              <a:ext cx="1281388" cy="19564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Cyprès </a:t>
              </a:r>
              <a:r>
                <a:rPr kumimoji="0" lang="fr-FR" b="1" i="0" u="none" strike="noStrike" kern="1200" cap="none" spc="0" normalizeH="0" baseline="0" noProof="0" dirty="0">
                  <a:ln>
                    <a:noFill/>
                  </a:ln>
                  <a:solidFill>
                    <a:srgbClr val="29CFB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commun</a:t>
              </a:r>
              <a:endPara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29CFB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8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6" r="12309"/>
          <a:stretch>
            <a:fillRect/>
          </a:stretch>
        </p:blipFill>
        <p:spPr bwMode="auto">
          <a:xfrm>
            <a:off x="1898652" y="4765726"/>
            <a:ext cx="1839913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" name="Pourquoi ?"/>
          <p:cNvGrpSpPr>
            <a:grpSpLocks/>
          </p:cNvGrpSpPr>
          <p:nvPr/>
        </p:nvGrpSpPr>
        <p:grpSpPr bwMode="auto">
          <a:xfrm>
            <a:off x="1420815" y="4535679"/>
            <a:ext cx="1349375" cy="479425"/>
            <a:chOff x="4293236" y="3294974"/>
            <a:chExt cx="1281388" cy="374089"/>
          </a:xfrm>
          <a:solidFill>
            <a:srgbClr val="29CFB1"/>
          </a:solidFill>
        </p:grpSpPr>
        <p:sp>
          <p:nvSpPr>
            <p:cNvPr id="40" name="Ellipse 3">
              <a:extLst>
                <a:ext uri="{FF2B5EF4-FFF2-40B4-BE49-F238E27FC236}">
                  <a16:creationId xmlns:a16="http://schemas.microsoft.com/office/drawing/2014/main" id="{511CDD53-86D0-4944-B216-93B5856890A9}"/>
                </a:ext>
              </a:extLst>
            </p:cNvPr>
            <p:cNvSpPr/>
            <p:nvPr/>
          </p:nvSpPr>
          <p:spPr bwMode="auto">
            <a:xfrm>
              <a:off x="4389717" y="3294974"/>
              <a:ext cx="1088426" cy="374089"/>
            </a:xfrm>
            <a:prstGeom prst="round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01B3F74-E38D-4D01-816A-99603305E1D7}"/>
                </a:ext>
              </a:extLst>
            </p:cNvPr>
            <p:cNvSpPr/>
            <p:nvPr/>
          </p:nvSpPr>
          <p:spPr>
            <a:xfrm rot="21543870">
              <a:off x="4293236" y="3328347"/>
              <a:ext cx="1281388" cy="318843"/>
            </a:xfrm>
            <a:prstGeom prst="round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Chênes</a:t>
              </a:r>
              <a:endPara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7" y="2063801"/>
            <a:ext cx="175577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2" y="4803826"/>
            <a:ext cx="233997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Imag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825" y="2154492"/>
            <a:ext cx="233997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Imag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2" y="2105076"/>
            <a:ext cx="233997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Imag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165" y="4219626"/>
            <a:ext cx="1754187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Imag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577" y="4219626"/>
            <a:ext cx="1316038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" name="Pourquoi ?"/>
          <p:cNvGrpSpPr>
            <a:grpSpLocks/>
          </p:cNvGrpSpPr>
          <p:nvPr/>
        </p:nvGrpSpPr>
        <p:grpSpPr bwMode="auto">
          <a:xfrm>
            <a:off x="2908302" y="1861598"/>
            <a:ext cx="1349375" cy="479425"/>
            <a:chOff x="4301033" y="3295514"/>
            <a:chExt cx="1281388" cy="374089"/>
          </a:xfrm>
        </p:grpSpPr>
        <p:sp>
          <p:nvSpPr>
            <p:cNvPr id="52" name="Ellipse 3">
              <a:extLst>
                <a:ext uri="{FF2B5EF4-FFF2-40B4-BE49-F238E27FC236}">
                  <a16:creationId xmlns:a16="http://schemas.microsoft.com/office/drawing/2014/main" id="{511CDD53-86D0-4944-B216-93B5856890A9}"/>
                </a:ext>
              </a:extLst>
            </p:cNvPr>
            <p:cNvSpPr/>
            <p:nvPr/>
          </p:nvSpPr>
          <p:spPr bwMode="auto">
            <a:xfrm>
              <a:off x="4389977" y="3295514"/>
              <a:ext cx="1088426" cy="374089"/>
            </a:xfrm>
            <a:prstGeom prst="roundRect">
              <a:avLst/>
            </a:prstGeom>
            <a:solidFill>
              <a:srgbClr val="29CFB1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3" name="Rectangle à coins arrondis 52">
              <a:extLst>
                <a:ext uri="{FF2B5EF4-FFF2-40B4-BE49-F238E27FC236}">
                  <a16:creationId xmlns:a16="http://schemas.microsoft.com/office/drawing/2014/main" id="{E01B3F74-E38D-4D01-816A-99603305E1D7}"/>
                </a:ext>
              </a:extLst>
            </p:cNvPr>
            <p:cNvSpPr/>
            <p:nvPr/>
          </p:nvSpPr>
          <p:spPr>
            <a:xfrm>
              <a:off x="4301033" y="3309245"/>
              <a:ext cx="1281388" cy="318843"/>
            </a:xfrm>
            <a:prstGeom prst="round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Platanes</a:t>
              </a:r>
              <a:endPara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4" name="Pourquoi ?"/>
          <p:cNvGrpSpPr>
            <a:grpSpLocks/>
          </p:cNvGrpSpPr>
          <p:nvPr/>
        </p:nvGrpSpPr>
        <p:grpSpPr bwMode="auto">
          <a:xfrm>
            <a:off x="4182839" y="4535678"/>
            <a:ext cx="1350962" cy="479425"/>
            <a:chOff x="4301033" y="3295514"/>
            <a:chExt cx="1281388" cy="374089"/>
          </a:xfrm>
          <a:solidFill>
            <a:srgbClr val="29CFB1"/>
          </a:solidFill>
        </p:grpSpPr>
        <p:sp>
          <p:nvSpPr>
            <p:cNvPr id="55" name="Ellipse 3">
              <a:extLst>
                <a:ext uri="{FF2B5EF4-FFF2-40B4-BE49-F238E27FC236}">
                  <a16:creationId xmlns:a16="http://schemas.microsoft.com/office/drawing/2014/main" id="{511CDD53-86D0-4944-B216-93B5856890A9}"/>
                </a:ext>
              </a:extLst>
            </p:cNvPr>
            <p:cNvSpPr/>
            <p:nvPr/>
          </p:nvSpPr>
          <p:spPr bwMode="auto">
            <a:xfrm>
              <a:off x="4389871" y="3295514"/>
              <a:ext cx="1088654" cy="374089"/>
            </a:xfrm>
            <a:prstGeom prst="round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01B3F74-E38D-4D01-816A-99603305E1D7}"/>
                </a:ext>
              </a:extLst>
            </p:cNvPr>
            <p:cNvSpPr/>
            <p:nvPr/>
          </p:nvSpPr>
          <p:spPr>
            <a:xfrm>
              <a:off x="4301033" y="3309819"/>
              <a:ext cx="1281388" cy="318843"/>
            </a:xfrm>
            <a:prstGeom prst="round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Olivier</a:t>
              </a:r>
              <a:endPara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7" name="Pourquoi ?"/>
          <p:cNvGrpSpPr>
            <a:grpSpLocks/>
          </p:cNvGrpSpPr>
          <p:nvPr/>
        </p:nvGrpSpPr>
        <p:grpSpPr bwMode="auto">
          <a:xfrm>
            <a:off x="8219521" y="1864379"/>
            <a:ext cx="1349800" cy="478485"/>
            <a:chOff x="4294330" y="3295514"/>
            <a:chExt cx="1281388" cy="374089"/>
          </a:xfrm>
          <a:solidFill>
            <a:srgbClr val="CFEDEF"/>
          </a:solidFill>
        </p:grpSpPr>
        <p:sp>
          <p:nvSpPr>
            <p:cNvPr id="58" name="Ellipse 3">
              <a:extLst>
                <a:ext uri="{FF2B5EF4-FFF2-40B4-BE49-F238E27FC236}">
                  <a16:creationId xmlns:a16="http://schemas.microsoft.com/office/drawing/2014/main" id="{511CDD53-86D0-4944-B216-93B5856890A9}"/>
                </a:ext>
              </a:extLst>
            </p:cNvPr>
            <p:cNvSpPr/>
            <p:nvPr/>
          </p:nvSpPr>
          <p:spPr bwMode="auto">
            <a:xfrm>
              <a:off x="4389614" y="3295514"/>
              <a:ext cx="1089235" cy="374089"/>
            </a:xfrm>
            <a:prstGeom prst="roundRect">
              <a:avLst/>
            </a:prstGeom>
            <a:solidFill>
              <a:srgbClr val="29CFB1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29CFB1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01B3F74-E38D-4D01-816A-99603305E1D7}"/>
                </a:ext>
              </a:extLst>
            </p:cNvPr>
            <p:cNvSpPr/>
            <p:nvPr/>
          </p:nvSpPr>
          <p:spPr>
            <a:xfrm>
              <a:off x="4294330" y="3347051"/>
              <a:ext cx="1281388" cy="319470"/>
            </a:xfrm>
            <a:prstGeom prst="round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Ambroisies</a:t>
              </a:r>
              <a:endPara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0" name="Pourquoi ?"/>
          <p:cNvGrpSpPr>
            <a:grpSpLocks/>
          </p:cNvGrpSpPr>
          <p:nvPr/>
        </p:nvGrpSpPr>
        <p:grpSpPr bwMode="auto">
          <a:xfrm>
            <a:off x="7657292" y="4105999"/>
            <a:ext cx="1349800" cy="478485"/>
            <a:chOff x="4294330" y="3295514"/>
            <a:chExt cx="1281388" cy="374089"/>
          </a:xfrm>
          <a:solidFill>
            <a:srgbClr val="29CFB1"/>
          </a:solidFill>
        </p:grpSpPr>
        <p:sp>
          <p:nvSpPr>
            <p:cNvPr id="61" name="Ellipse 3">
              <a:extLst>
                <a:ext uri="{FF2B5EF4-FFF2-40B4-BE49-F238E27FC236}">
                  <a16:creationId xmlns:a16="http://schemas.microsoft.com/office/drawing/2014/main" id="{511CDD53-86D0-4944-B216-93B5856890A9}"/>
                </a:ext>
              </a:extLst>
            </p:cNvPr>
            <p:cNvSpPr/>
            <p:nvPr/>
          </p:nvSpPr>
          <p:spPr bwMode="auto">
            <a:xfrm>
              <a:off x="4389614" y="3295514"/>
              <a:ext cx="1089235" cy="374089"/>
            </a:xfrm>
            <a:prstGeom prst="round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01B3F74-E38D-4D01-816A-99603305E1D7}"/>
                </a:ext>
              </a:extLst>
            </p:cNvPr>
            <p:cNvSpPr/>
            <p:nvPr/>
          </p:nvSpPr>
          <p:spPr>
            <a:xfrm>
              <a:off x="4294330" y="3347051"/>
              <a:ext cx="1281388" cy="319470"/>
            </a:xfrm>
            <a:prstGeom prst="round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Graminées</a:t>
              </a:r>
              <a:endPara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3" name="Pourquoi ?"/>
          <p:cNvGrpSpPr>
            <a:grpSpLocks/>
          </p:cNvGrpSpPr>
          <p:nvPr/>
        </p:nvGrpSpPr>
        <p:grpSpPr bwMode="auto">
          <a:xfrm>
            <a:off x="9810328" y="4078338"/>
            <a:ext cx="1349800" cy="478485"/>
            <a:chOff x="4294330" y="3295514"/>
            <a:chExt cx="1281388" cy="374089"/>
          </a:xfrm>
          <a:solidFill>
            <a:srgbClr val="29CFB1"/>
          </a:solidFill>
        </p:grpSpPr>
        <p:sp>
          <p:nvSpPr>
            <p:cNvPr id="64" name="Ellipse 3">
              <a:extLst>
                <a:ext uri="{FF2B5EF4-FFF2-40B4-BE49-F238E27FC236}">
                  <a16:creationId xmlns:a16="http://schemas.microsoft.com/office/drawing/2014/main" id="{511CDD53-86D0-4944-B216-93B5856890A9}"/>
                </a:ext>
              </a:extLst>
            </p:cNvPr>
            <p:cNvSpPr/>
            <p:nvPr/>
          </p:nvSpPr>
          <p:spPr bwMode="auto">
            <a:xfrm>
              <a:off x="4389614" y="3295514"/>
              <a:ext cx="1089235" cy="374089"/>
            </a:xfrm>
            <a:prstGeom prst="round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01B3F74-E38D-4D01-816A-99603305E1D7}"/>
                </a:ext>
              </a:extLst>
            </p:cNvPr>
            <p:cNvSpPr/>
            <p:nvPr/>
          </p:nvSpPr>
          <p:spPr>
            <a:xfrm>
              <a:off x="4294330" y="3347051"/>
              <a:ext cx="1281388" cy="288751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Pariétaires</a:t>
              </a:r>
              <a:endPara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6" name="Picture 33">
            <a:hlinkClick r:id="rId12" action="ppaction://hlinksldjump"/>
          </p:cNvPr>
          <p:cNvPicPr preferRelativeResize="0"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000" y="5512526"/>
            <a:ext cx="972000" cy="80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 txBox="1">
            <a:spLocks/>
          </p:cNvSpPr>
          <p:nvPr/>
        </p:nvSpPr>
        <p:spPr bwMode="auto">
          <a:xfrm>
            <a:off x="11375536" y="6356350"/>
            <a:ext cx="907180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 </a:t>
            </a:r>
            <a:r>
              <a:rPr kumimoji="0" lang="fr-FR" alt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34</a:t>
            </a:r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8" name="Pourquoi ?"/>
          <p:cNvGrpSpPr>
            <a:grpSpLocks/>
          </p:cNvGrpSpPr>
          <p:nvPr/>
        </p:nvGrpSpPr>
        <p:grpSpPr bwMode="auto">
          <a:xfrm>
            <a:off x="5509143" y="1879360"/>
            <a:ext cx="1349375" cy="479425"/>
            <a:chOff x="4315090" y="3280567"/>
            <a:chExt cx="1281388" cy="374089"/>
          </a:xfrm>
        </p:grpSpPr>
        <p:sp>
          <p:nvSpPr>
            <p:cNvPr id="69" name="Ellipse 3">
              <a:extLst>
                <a:ext uri="{FF2B5EF4-FFF2-40B4-BE49-F238E27FC236}">
                  <a16:creationId xmlns:a16="http://schemas.microsoft.com/office/drawing/2014/main" id="{511CDD53-86D0-4944-B216-93B5856890A9}"/>
                </a:ext>
              </a:extLst>
            </p:cNvPr>
            <p:cNvSpPr/>
            <p:nvPr/>
          </p:nvSpPr>
          <p:spPr bwMode="auto">
            <a:xfrm>
              <a:off x="4411572" y="3280567"/>
              <a:ext cx="1088426" cy="374089"/>
            </a:xfrm>
            <a:prstGeom prst="roundRect">
              <a:avLst/>
            </a:prstGeom>
            <a:solidFill>
              <a:srgbClr val="29CFB1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0" name="Rectangle à coins arrondis 69">
              <a:extLst>
                <a:ext uri="{FF2B5EF4-FFF2-40B4-BE49-F238E27FC236}">
                  <a16:creationId xmlns:a16="http://schemas.microsoft.com/office/drawing/2014/main" id="{E01B3F74-E38D-4D01-816A-99603305E1D7}"/>
                </a:ext>
              </a:extLst>
            </p:cNvPr>
            <p:cNvSpPr/>
            <p:nvPr/>
          </p:nvSpPr>
          <p:spPr>
            <a:xfrm>
              <a:off x="4315090" y="3292505"/>
              <a:ext cx="1281388" cy="318843"/>
            </a:xfrm>
            <a:prstGeom prst="round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Frênes</a:t>
              </a:r>
              <a:endPara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1" name="Pourquoi ?"/>
          <p:cNvGrpSpPr>
            <a:grpSpLocks/>
          </p:cNvGrpSpPr>
          <p:nvPr/>
        </p:nvGrpSpPr>
        <p:grpSpPr bwMode="auto">
          <a:xfrm>
            <a:off x="2242271" y="1146682"/>
            <a:ext cx="2723429" cy="461714"/>
            <a:chOff x="4389369" y="3295516"/>
            <a:chExt cx="1877268" cy="244586"/>
          </a:xfrm>
        </p:grpSpPr>
        <p:sp>
          <p:nvSpPr>
            <p:cNvPr id="72" name="Ellipse 3">
              <a:extLst>
                <a:ext uri="{FF2B5EF4-FFF2-40B4-BE49-F238E27FC236}">
                  <a16:creationId xmlns:a16="http://schemas.microsoft.com/office/drawing/2014/main" id="{511CDD53-86D0-4944-B216-93B5856890A9}"/>
                </a:ext>
              </a:extLst>
            </p:cNvPr>
            <p:cNvSpPr/>
            <p:nvPr/>
          </p:nvSpPr>
          <p:spPr bwMode="auto">
            <a:xfrm>
              <a:off x="4389369" y="3295516"/>
              <a:ext cx="1877268" cy="234624"/>
            </a:xfrm>
            <a:prstGeom prst="roundRect">
              <a:avLst/>
            </a:prstGeom>
            <a:solidFill>
              <a:srgbClr val="29CFB1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01B3F74-E38D-4D01-816A-99603305E1D7}"/>
                </a:ext>
              </a:extLst>
            </p:cNvPr>
            <p:cNvSpPr/>
            <p:nvPr/>
          </p:nvSpPr>
          <p:spPr>
            <a:xfrm>
              <a:off x="4408086" y="3295542"/>
              <a:ext cx="1839834" cy="2445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LES ARBRES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4" name="Pourquoi ?"/>
          <p:cNvGrpSpPr>
            <a:grpSpLocks/>
          </p:cNvGrpSpPr>
          <p:nvPr/>
        </p:nvGrpSpPr>
        <p:grpSpPr bwMode="auto">
          <a:xfrm>
            <a:off x="8401214" y="1194880"/>
            <a:ext cx="2723429" cy="461714"/>
            <a:chOff x="4389369" y="3295516"/>
            <a:chExt cx="1877268" cy="244586"/>
          </a:xfrm>
        </p:grpSpPr>
        <p:sp>
          <p:nvSpPr>
            <p:cNvPr id="75" name="Ellipse 3">
              <a:extLst>
                <a:ext uri="{FF2B5EF4-FFF2-40B4-BE49-F238E27FC236}">
                  <a16:creationId xmlns:a16="http://schemas.microsoft.com/office/drawing/2014/main" id="{511CDD53-86D0-4944-B216-93B5856890A9}"/>
                </a:ext>
              </a:extLst>
            </p:cNvPr>
            <p:cNvSpPr/>
            <p:nvPr/>
          </p:nvSpPr>
          <p:spPr bwMode="auto">
            <a:xfrm>
              <a:off x="4389369" y="3295516"/>
              <a:ext cx="1877268" cy="234624"/>
            </a:xfrm>
            <a:prstGeom prst="roundRect">
              <a:avLst/>
            </a:prstGeom>
            <a:solidFill>
              <a:srgbClr val="29CFB1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01B3F74-E38D-4D01-816A-99603305E1D7}"/>
                </a:ext>
              </a:extLst>
            </p:cNvPr>
            <p:cNvSpPr/>
            <p:nvPr/>
          </p:nvSpPr>
          <p:spPr>
            <a:xfrm>
              <a:off x="4408086" y="3295542"/>
              <a:ext cx="1839834" cy="2445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effets"/>
          <p:cNvGrpSpPr>
            <a:grpSpLocks/>
          </p:cNvGrpSpPr>
          <p:nvPr/>
        </p:nvGrpSpPr>
        <p:grpSpPr bwMode="auto">
          <a:xfrm>
            <a:off x="7435654" y="1022003"/>
            <a:ext cx="3493000" cy="904742"/>
            <a:chOff x="6677582" y="4509161"/>
            <a:chExt cx="3593979" cy="855076"/>
          </a:xfrm>
        </p:grpSpPr>
        <p:sp>
          <p:nvSpPr>
            <p:cNvPr id="33" name="Ellipse 3">
              <a:extLst>
                <a:ext uri="{FF2B5EF4-FFF2-40B4-BE49-F238E27FC236}">
                  <a16:creationId xmlns:a16="http://schemas.microsoft.com/office/drawing/2014/main" id="{2562A211-5DFC-4087-BD5B-C043133F8B54}"/>
                </a:ext>
              </a:extLst>
            </p:cNvPr>
            <p:cNvSpPr/>
            <p:nvPr/>
          </p:nvSpPr>
          <p:spPr bwMode="auto">
            <a:xfrm>
              <a:off x="6677582" y="4509161"/>
              <a:ext cx="1844100" cy="648153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ZoneTexte 45"/>
            <p:cNvSpPr txBox="1">
              <a:spLocks noChangeArrowheads="1"/>
            </p:cNvSpPr>
            <p:nvPr/>
          </p:nvSpPr>
          <p:spPr bwMode="auto">
            <a:xfrm>
              <a:off x="7877007" y="4666122"/>
              <a:ext cx="2394554" cy="69811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altLang="fr-FR" sz="2400" b="1" dirty="0">
                  <a:solidFill>
                    <a:schemeClr val="bg1"/>
                  </a:solidFill>
                  <a:latin typeface="Calibri"/>
                </a:rPr>
                <a:t>LES HERBACÉES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93657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8"/>
          <p:cNvSpPr/>
          <p:nvPr/>
        </p:nvSpPr>
        <p:spPr>
          <a:xfrm>
            <a:off x="7612063" y="5927725"/>
            <a:ext cx="22225" cy="39688"/>
          </a:xfrm>
          <a:custGeom>
            <a:avLst/>
            <a:gdLst/>
            <a:ahLst/>
            <a:cxnLst/>
            <a:rect l="l" t="t" r="r" b="b"/>
            <a:pathLst>
              <a:path w="25400" h="44450" extrusionOk="0">
                <a:moveTo>
                  <a:pt x="24790" y="0"/>
                </a:moveTo>
                <a:lnTo>
                  <a:pt x="0" y="0"/>
                </a:lnTo>
                <a:lnTo>
                  <a:pt x="0" y="44208"/>
                </a:lnTo>
                <a:lnTo>
                  <a:pt x="24790" y="44208"/>
                </a:lnTo>
                <a:lnTo>
                  <a:pt x="24790" y="36385"/>
                </a:lnTo>
                <a:lnTo>
                  <a:pt x="8902" y="36385"/>
                </a:lnTo>
                <a:lnTo>
                  <a:pt x="8902" y="25692"/>
                </a:lnTo>
                <a:lnTo>
                  <a:pt x="24498" y="25692"/>
                </a:lnTo>
                <a:lnTo>
                  <a:pt x="24498" y="17856"/>
                </a:lnTo>
                <a:lnTo>
                  <a:pt x="8902" y="17856"/>
                </a:lnTo>
                <a:lnTo>
                  <a:pt x="8902" y="7823"/>
                </a:lnTo>
                <a:lnTo>
                  <a:pt x="24790" y="7823"/>
                </a:lnTo>
                <a:lnTo>
                  <a:pt x="24790" y="0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8"/>
          <p:cNvSpPr/>
          <p:nvPr/>
        </p:nvSpPr>
        <p:spPr>
          <a:xfrm>
            <a:off x="7640638" y="5927725"/>
            <a:ext cx="33337" cy="39688"/>
          </a:xfrm>
          <a:custGeom>
            <a:avLst/>
            <a:gdLst/>
            <a:ahLst/>
            <a:cxnLst/>
            <a:rect l="l" t="t" r="r" b="b"/>
            <a:pathLst>
              <a:path w="36829" h="44450" extrusionOk="0">
                <a:moveTo>
                  <a:pt x="7950" y="0"/>
                </a:moveTo>
                <a:lnTo>
                  <a:pt x="0" y="0"/>
                </a:lnTo>
                <a:lnTo>
                  <a:pt x="0" y="44208"/>
                </a:lnTo>
                <a:lnTo>
                  <a:pt x="8547" y="44208"/>
                </a:lnTo>
                <a:lnTo>
                  <a:pt x="8369" y="13614"/>
                </a:lnTo>
                <a:lnTo>
                  <a:pt x="16971" y="13614"/>
                </a:lnTo>
                <a:lnTo>
                  <a:pt x="7950" y="0"/>
                </a:lnTo>
                <a:close/>
              </a:path>
              <a:path w="36829" h="44450" extrusionOk="0">
                <a:moveTo>
                  <a:pt x="16971" y="13614"/>
                </a:moveTo>
                <a:lnTo>
                  <a:pt x="8369" y="13614"/>
                </a:lnTo>
                <a:lnTo>
                  <a:pt x="28740" y="44208"/>
                </a:lnTo>
                <a:lnTo>
                  <a:pt x="36626" y="44208"/>
                </a:lnTo>
                <a:lnTo>
                  <a:pt x="36626" y="30645"/>
                </a:lnTo>
                <a:lnTo>
                  <a:pt x="28257" y="30645"/>
                </a:lnTo>
                <a:lnTo>
                  <a:pt x="16971" y="13614"/>
                </a:lnTo>
                <a:close/>
              </a:path>
              <a:path w="36829" h="44450" extrusionOk="0">
                <a:moveTo>
                  <a:pt x="36626" y="0"/>
                </a:moveTo>
                <a:lnTo>
                  <a:pt x="28079" y="0"/>
                </a:lnTo>
                <a:lnTo>
                  <a:pt x="28257" y="30645"/>
                </a:lnTo>
                <a:lnTo>
                  <a:pt x="36626" y="30645"/>
                </a:lnTo>
                <a:lnTo>
                  <a:pt x="36626" y="0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8"/>
          <p:cNvSpPr/>
          <p:nvPr/>
        </p:nvSpPr>
        <p:spPr>
          <a:xfrm>
            <a:off x="7720013" y="5927725"/>
            <a:ext cx="7937" cy="39688"/>
          </a:xfrm>
          <a:custGeom>
            <a:avLst/>
            <a:gdLst/>
            <a:ahLst/>
            <a:cxnLst/>
            <a:rect l="l" t="t" r="r" b="b"/>
            <a:pathLst>
              <a:path w="9525" h="44450" extrusionOk="0">
                <a:moveTo>
                  <a:pt x="0" y="0"/>
                </a:moveTo>
                <a:lnTo>
                  <a:pt x="8902" y="0"/>
                </a:lnTo>
                <a:lnTo>
                  <a:pt x="8902" y="44208"/>
                </a:lnTo>
                <a:lnTo>
                  <a:pt x="0" y="44208"/>
                </a:lnTo>
                <a:lnTo>
                  <a:pt x="0" y="0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8"/>
          <p:cNvSpPr/>
          <p:nvPr/>
        </p:nvSpPr>
        <p:spPr>
          <a:xfrm>
            <a:off x="7897813" y="5927725"/>
            <a:ext cx="22225" cy="39688"/>
          </a:xfrm>
          <a:custGeom>
            <a:avLst/>
            <a:gdLst/>
            <a:ahLst/>
            <a:cxnLst/>
            <a:rect l="l" t="t" r="r" b="b"/>
            <a:pathLst>
              <a:path w="25400" h="44450" extrusionOk="0">
                <a:moveTo>
                  <a:pt x="24790" y="0"/>
                </a:moveTo>
                <a:lnTo>
                  <a:pt x="0" y="0"/>
                </a:lnTo>
                <a:lnTo>
                  <a:pt x="0" y="44208"/>
                </a:lnTo>
                <a:lnTo>
                  <a:pt x="24790" y="44208"/>
                </a:lnTo>
                <a:lnTo>
                  <a:pt x="24790" y="36385"/>
                </a:lnTo>
                <a:lnTo>
                  <a:pt x="8902" y="36385"/>
                </a:lnTo>
                <a:lnTo>
                  <a:pt x="8902" y="25692"/>
                </a:lnTo>
                <a:lnTo>
                  <a:pt x="24498" y="25692"/>
                </a:lnTo>
                <a:lnTo>
                  <a:pt x="24498" y="17856"/>
                </a:lnTo>
                <a:lnTo>
                  <a:pt x="8902" y="17856"/>
                </a:lnTo>
                <a:lnTo>
                  <a:pt x="8902" y="7823"/>
                </a:lnTo>
                <a:lnTo>
                  <a:pt x="24790" y="7823"/>
                </a:lnTo>
                <a:lnTo>
                  <a:pt x="24790" y="0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8"/>
          <p:cNvSpPr/>
          <p:nvPr/>
        </p:nvSpPr>
        <p:spPr>
          <a:xfrm>
            <a:off x="8005763" y="5927725"/>
            <a:ext cx="33337" cy="39688"/>
          </a:xfrm>
          <a:custGeom>
            <a:avLst/>
            <a:gdLst/>
            <a:ahLst/>
            <a:cxnLst/>
            <a:rect l="l" t="t" r="r" b="b"/>
            <a:pathLst>
              <a:path w="36829" h="44450" extrusionOk="0">
                <a:moveTo>
                  <a:pt x="7950" y="0"/>
                </a:moveTo>
                <a:lnTo>
                  <a:pt x="0" y="0"/>
                </a:lnTo>
                <a:lnTo>
                  <a:pt x="0" y="44208"/>
                </a:lnTo>
                <a:lnTo>
                  <a:pt x="8547" y="44208"/>
                </a:lnTo>
                <a:lnTo>
                  <a:pt x="8369" y="13614"/>
                </a:lnTo>
                <a:lnTo>
                  <a:pt x="16971" y="13614"/>
                </a:lnTo>
                <a:lnTo>
                  <a:pt x="7950" y="0"/>
                </a:lnTo>
                <a:close/>
              </a:path>
              <a:path w="36829" h="44450" extrusionOk="0">
                <a:moveTo>
                  <a:pt x="16971" y="13614"/>
                </a:moveTo>
                <a:lnTo>
                  <a:pt x="8369" y="13614"/>
                </a:lnTo>
                <a:lnTo>
                  <a:pt x="28740" y="44208"/>
                </a:lnTo>
                <a:lnTo>
                  <a:pt x="36626" y="44208"/>
                </a:lnTo>
                <a:lnTo>
                  <a:pt x="36626" y="30645"/>
                </a:lnTo>
                <a:lnTo>
                  <a:pt x="28257" y="30645"/>
                </a:lnTo>
                <a:lnTo>
                  <a:pt x="16971" y="13614"/>
                </a:lnTo>
                <a:close/>
              </a:path>
              <a:path w="36829" h="44450" extrusionOk="0">
                <a:moveTo>
                  <a:pt x="36626" y="0"/>
                </a:moveTo>
                <a:lnTo>
                  <a:pt x="28079" y="0"/>
                </a:lnTo>
                <a:lnTo>
                  <a:pt x="28257" y="30645"/>
                </a:lnTo>
                <a:lnTo>
                  <a:pt x="36626" y="30645"/>
                </a:lnTo>
                <a:lnTo>
                  <a:pt x="36626" y="0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8"/>
          <p:cNvSpPr/>
          <p:nvPr/>
        </p:nvSpPr>
        <p:spPr>
          <a:xfrm>
            <a:off x="8042275" y="5927725"/>
            <a:ext cx="25400" cy="39688"/>
          </a:xfrm>
          <a:custGeom>
            <a:avLst/>
            <a:gdLst/>
            <a:ahLst/>
            <a:cxnLst/>
            <a:rect l="l" t="t" r="r" b="b"/>
            <a:pathLst>
              <a:path w="28575" h="44450" extrusionOk="0">
                <a:moveTo>
                  <a:pt x="18465" y="7823"/>
                </a:moveTo>
                <a:lnTo>
                  <a:pt x="9563" y="7823"/>
                </a:lnTo>
                <a:lnTo>
                  <a:pt x="9563" y="44208"/>
                </a:lnTo>
                <a:lnTo>
                  <a:pt x="18465" y="44208"/>
                </a:lnTo>
                <a:lnTo>
                  <a:pt x="18465" y="7823"/>
                </a:lnTo>
                <a:close/>
              </a:path>
              <a:path w="28575" h="44450" extrusionOk="0">
                <a:moveTo>
                  <a:pt x="27965" y="0"/>
                </a:moveTo>
                <a:lnTo>
                  <a:pt x="0" y="0"/>
                </a:lnTo>
                <a:lnTo>
                  <a:pt x="0" y="7823"/>
                </a:lnTo>
                <a:lnTo>
                  <a:pt x="27965" y="7823"/>
                </a:lnTo>
                <a:lnTo>
                  <a:pt x="27965" y="0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8108950" y="5927725"/>
            <a:ext cx="20638" cy="39688"/>
          </a:xfrm>
          <a:custGeom>
            <a:avLst/>
            <a:gdLst/>
            <a:ahLst/>
            <a:cxnLst/>
            <a:rect l="l" t="t" r="r" b="b"/>
            <a:pathLst>
              <a:path w="23495" h="44450" extrusionOk="0">
                <a:moveTo>
                  <a:pt x="8902" y="0"/>
                </a:moveTo>
                <a:lnTo>
                  <a:pt x="0" y="0"/>
                </a:lnTo>
                <a:lnTo>
                  <a:pt x="0" y="44208"/>
                </a:lnTo>
                <a:lnTo>
                  <a:pt x="23418" y="44208"/>
                </a:lnTo>
                <a:lnTo>
                  <a:pt x="23418" y="36385"/>
                </a:lnTo>
                <a:lnTo>
                  <a:pt x="8902" y="36385"/>
                </a:lnTo>
                <a:lnTo>
                  <a:pt x="8902" y="0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8"/>
          <p:cNvSpPr/>
          <p:nvPr/>
        </p:nvSpPr>
        <p:spPr>
          <a:xfrm>
            <a:off x="7359650" y="5487988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8"/>
          <p:cNvSpPr/>
          <p:nvPr/>
        </p:nvSpPr>
        <p:spPr>
          <a:xfrm>
            <a:off x="7359650" y="6046788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83;p8"/>
          <p:cNvSpPr/>
          <p:nvPr/>
        </p:nvSpPr>
        <p:spPr>
          <a:xfrm rot="5400000">
            <a:off x="8442325" y="1506538"/>
            <a:ext cx="4672013" cy="2827337"/>
          </a:xfrm>
          <a:prstGeom prst="rect">
            <a:avLst/>
          </a:prstGeom>
          <a:blipFill rotWithShape="1">
            <a:blip r:embed="rId3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11055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29C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11303000" y="6415790"/>
            <a:ext cx="974726" cy="30092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16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7C2E1BC5-F6C7-46D5-8C44-00BA10BAA6A1}" type="slidenum">
              <a:rPr kumimoji="0" lang="fr-FR" alt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" name="Image 12" descr="AEMec3-48- Atmo analyse air-hd-co-v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026" y="1433887"/>
            <a:ext cx="6336586" cy="5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BackgroundTitle"/>
          <p:cNvSpPr/>
          <p:nvPr/>
        </p:nvSpPr>
        <p:spPr>
          <a:xfrm>
            <a:off x="1034716" y="204788"/>
            <a:ext cx="10623883" cy="976312"/>
          </a:xfrm>
          <a:prstGeom prst="roundRect">
            <a:avLst/>
          </a:prstGeom>
          <a:solidFill>
            <a:srgbClr val="1BB8DB">
              <a:alpha val="31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Source Sans Pro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Google Shape;120;p9"/>
          <p:cNvSpPr txBox="1">
            <a:spLocks/>
          </p:cNvSpPr>
          <p:nvPr/>
        </p:nvSpPr>
        <p:spPr>
          <a:xfrm>
            <a:off x="533400" y="357136"/>
            <a:ext cx="11658600" cy="635000"/>
          </a:xfrm>
          <a:prstGeom prst="rect">
            <a:avLst/>
          </a:prstGeom>
        </p:spPr>
        <p:txBody>
          <a:bodyPr lIns="0" tIns="12700" rIns="0" bIns="0" anchor="t"/>
          <a:lstStyle/>
          <a:p>
            <a:pPr marL="1270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Votre avis sur la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9CFB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séance n°3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: questionnaire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1ED1A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10 </a:t>
            </a:r>
            <a:r>
              <a:rPr lang="fr-FR" sz="3600" b="1" dirty="0">
                <a:solidFill>
                  <a:srgbClr val="1ED1AF"/>
                </a:solidFill>
                <a:latin typeface="Calibri" panose="020F0502020204030204" pitchFamily="34" charset="0"/>
                <a:cs typeface="Arial" pitchFamily="34" charset="0"/>
              </a:rPr>
              <a:t>m</a:t>
            </a:r>
            <a:r>
              <a:rPr kumimoji="0" 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D1A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inutes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1ED1A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21" name="Image 20">
            <a:hlinkClick r:id="rId6" action="ppaction://hlinksldjump"/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599" y="1378007"/>
            <a:ext cx="108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3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ackgroundTitle"/>
          <p:cNvSpPr/>
          <p:nvPr/>
        </p:nvSpPr>
        <p:spPr>
          <a:xfrm>
            <a:off x="1579563" y="197526"/>
            <a:ext cx="10458450" cy="1001686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4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300" y="-1379538"/>
            <a:ext cx="3441700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774825" y="147638"/>
            <a:ext cx="9598025" cy="10795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F1</a:t>
            </a:r>
            <a:r>
              <a:rPr lang="fr-FR" sz="3200" b="1" dirty="0">
                <a:solidFill>
                  <a:srgbClr val="1ED1AF"/>
                </a:solidFill>
                <a:latin typeface="+mn-lt"/>
                <a:cs typeface="Arial" pitchFamily="34" charset="0"/>
              </a:rPr>
              <a:t> /</a:t>
            </a:r>
            <a:r>
              <a:rPr lang="fr-FR" sz="3200" b="1" dirty="0">
                <a:solidFill>
                  <a:schemeClr val="accent4"/>
                </a:solidFill>
                <a:latin typeface="+mn-lt"/>
                <a:cs typeface="Arial" pitchFamily="34" charset="0"/>
              </a:rPr>
              <a:t> </a:t>
            </a:r>
            <a:r>
              <a:rPr lang="fr-FR" sz="3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As-tu aimé l’animation ?</a:t>
            </a:r>
            <a:endParaRPr lang="fr-FR" altLang="fr-FR" sz="32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23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auto">
          <a:xfrm>
            <a:off x="11272310" y="6415790"/>
            <a:ext cx="1005416" cy="30092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7C2E1BC5-F6C7-46D5-8C44-00BA10BAA6A1}" type="slidenum">
              <a:rPr kumimoji="0" lang="fr-FR" alt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Image 13" descr="AEMec2-9- Atmo pancarte question-hd-co-v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696" y="1460215"/>
            <a:ext cx="3210646" cy="539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5" descr="Miniatur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659973" y="3105825"/>
            <a:ext cx="1079292" cy="978995"/>
          </a:xfrm>
          <a:prstGeom prst="rect">
            <a:avLst/>
          </a:prstGeom>
        </p:spPr>
      </p:pic>
      <p:sp>
        <p:nvSpPr>
          <p:cNvPr id="17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2192399" y="2290911"/>
            <a:ext cx="9375714" cy="4248001"/>
          </a:xfrm>
        </p:spPr>
        <p:txBody>
          <a:bodyPr/>
          <a:lstStyle/>
          <a:p>
            <a:r>
              <a:rPr lang="fr-FR" dirty="0"/>
              <a:t>Enormément</a:t>
            </a:r>
          </a:p>
          <a:p>
            <a:r>
              <a:rPr lang="fr-FR" dirty="0"/>
              <a:t>Beaucoup</a:t>
            </a:r>
          </a:p>
          <a:p>
            <a:r>
              <a:rPr lang="fr-FR" dirty="0"/>
              <a:t>Assez</a:t>
            </a:r>
          </a:p>
          <a:p>
            <a:r>
              <a:rPr lang="fr-FR" dirty="0"/>
              <a:t>Pas tellement</a:t>
            </a:r>
          </a:p>
          <a:p>
            <a:r>
              <a:rPr lang="fr-FR" dirty="0"/>
              <a:t>Pas du tout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8472">
            <a:off x="380898" y="160967"/>
            <a:ext cx="1066191" cy="1052840"/>
          </a:xfrm>
          <a:prstGeom prst="rect">
            <a:avLst/>
          </a:prstGeom>
        </p:spPr>
      </p:pic>
      <p:pic>
        <p:nvPicPr>
          <p:cNvPr id="20" name="Imag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042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ackgroundTitle"/>
          <p:cNvSpPr/>
          <p:nvPr/>
        </p:nvSpPr>
        <p:spPr>
          <a:xfrm>
            <a:off x="1579563" y="197526"/>
            <a:ext cx="10458450" cy="1001686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4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300" y="-1379538"/>
            <a:ext cx="3441700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774825" y="147638"/>
            <a:ext cx="9598025" cy="10795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F2</a:t>
            </a:r>
            <a:r>
              <a:rPr lang="fr-FR" sz="3200" b="1" dirty="0">
                <a:solidFill>
                  <a:srgbClr val="1ED1AF"/>
                </a:solidFill>
                <a:latin typeface="+mn-lt"/>
                <a:cs typeface="Arial" pitchFamily="34" charset="0"/>
              </a:rPr>
              <a:t> /</a:t>
            </a:r>
            <a:r>
              <a:rPr lang="fr-FR" sz="3200" b="1" dirty="0">
                <a:solidFill>
                  <a:schemeClr val="accent4"/>
                </a:solidFill>
                <a:latin typeface="+mn-lt"/>
                <a:cs typeface="Arial" pitchFamily="34" charset="0"/>
              </a:rPr>
              <a:t> </a:t>
            </a:r>
            <a:r>
              <a:rPr lang="fr-FR" sz="3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As-tu aimé faire des observations au microscope ?</a:t>
            </a:r>
            <a:endParaRPr lang="fr-FR" altLang="fr-FR" sz="32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20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2192399" y="2290911"/>
            <a:ext cx="9375714" cy="4248001"/>
          </a:xfrm>
        </p:spPr>
        <p:txBody>
          <a:bodyPr/>
          <a:lstStyle/>
          <a:p>
            <a:r>
              <a:rPr lang="fr-FR" dirty="0"/>
              <a:t>Enormément</a:t>
            </a:r>
          </a:p>
          <a:p>
            <a:r>
              <a:rPr lang="fr-FR" dirty="0"/>
              <a:t>Beaucoup</a:t>
            </a:r>
          </a:p>
          <a:p>
            <a:r>
              <a:rPr lang="fr-FR" dirty="0"/>
              <a:t>Assez</a:t>
            </a:r>
          </a:p>
          <a:p>
            <a:r>
              <a:rPr lang="fr-FR" dirty="0"/>
              <a:t>Pas tellement</a:t>
            </a:r>
          </a:p>
          <a:p>
            <a:r>
              <a:rPr lang="fr-FR" dirty="0"/>
              <a:t>Pas du tout</a:t>
            </a:r>
          </a:p>
        </p:txBody>
      </p:sp>
      <p:sp>
        <p:nvSpPr>
          <p:cNvPr id="16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auto">
          <a:xfrm>
            <a:off x="11272310" y="6415790"/>
            <a:ext cx="1005416" cy="30092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7C2E1BC5-F6C7-46D5-8C44-00BA10BAA6A1}" type="slidenum">
              <a:rPr kumimoji="0" lang="fr-FR" alt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" name="Image 21" descr="AEMec2-47- Atmo microscope-hd-co-v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702" y="1188751"/>
            <a:ext cx="4658116" cy="5212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8472">
            <a:off x="380898" y="160967"/>
            <a:ext cx="1066191" cy="1052840"/>
          </a:xfrm>
          <a:prstGeom prst="rect">
            <a:avLst/>
          </a:prstGeom>
        </p:spPr>
      </p:pic>
      <p:pic>
        <p:nvPicPr>
          <p:cNvPr id="17" name="Imag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60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ackgroundTitle"/>
          <p:cNvSpPr/>
          <p:nvPr/>
        </p:nvSpPr>
        <p:spPr>
          <a:xfrm>
            <a:off x="1579563" y="47625"/>
            <a:ext cx="10458450" cy="1279525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4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300" y="-1379538"/>
            <a:ext cx="3441700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2192399" y="2290911"/>
            <a:ext cx="9375714" cy="4248001"/>
          </a:xfrm>
        </p:spPr>
        <p:txBody>
          <a:bodyPr/>
          <a:lstStyle/>
          <a:p>
            <a:r>
              <a:rPr lang="fr-FR" dirty="0"/>
              <a:t>Enormément</a:t>
            </a:r>
          </a:p>
          <a:p>
            <a:r>
              <a:rPr lang="fr-FR" dirty="0"/>
              <a:t>Beaucoup</a:t>
            </a:r>
          </a:p>
          <a:p>
            <a:r>
              <a:rPr lang="fr-FR" dirty="0"/>
              <a:t>Assez</a:t>
            </a:r>
          </a:p>
          <a:p>
            <a:r>
              <a:rPr lang="fr-FR" dirty="0"/>
              <a:t>Pas tellement</a:t>
            </a:r>
          </a:p>
          <a:p>
            <a:r>
              <a:rPr lang="fr-FR" dirty="0"/>
              <a:t>Pas du tout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774825" y="147638"/>
            <a:ext cx="9598025" cy="10795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F3</a:t>
            </a:r>
            <a:r>
              <a:rPr lang="fr-FR" sz="3200" b="1" dirty="0">
                <a:solidFill>
                  <a:srgbClr val="1ED1AF"/>
                </a:solidFill>
                <a:latin typeface="+mn-lt"/>
                <a:cs typeface="Arial" pitchFamily="34" charset="0"/>
              </a:rPr>
              <a:t> /</a:t>
            </a:r>
            <a:r>
              <a:rPr lang="fr-FR" sz="3200" b="1" dirty="0">
                <a:solidFill>
                  <a:schemeClr val="accent4"/>
                </a:solidFill>
                <a:latin typeface="+mn-lt"/>
                <a:cs typeface="Arial" pitchFamily="34" charset="0"/>
              </a:rPr>
              <a:t> </a:t>
            </a:r>
            <a:r>
              <a:rPr lang="fr-FR" sz="3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As-tu compris pourquoi il est important surveiller la qualité de l’air autour de nous ?</a:t>
            </a:r>
            <a:endParaRPr lang="fr-FR" altLang="fr-FR" sz="32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23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auto">
          <a:xfrm>
            <a:off x="11272310" y="6415790"/>
            <a:ext cx="1005416" cy="30092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7C2E1BC5-F6C7-46D5-8C44-00BA10BAA6A1}" type="slidenum">
              <a:rPr kumimoji="0" lang="fr-FR" alt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Image 13" descr="AEMec2-9- Atmo pancarte question-hd-co-v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696" y="1460215"/>
            <a:ext cx="3210646" cy="539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8472">
            <a:off x="380898" y="160967"/>
            <a:ext cx="1066191" cy="1052840"/>
          </a:xfrm>
          <a:prstGeom prst="rect">
            <a:avLst/>
          </a:prstGeom>
        </p:spPr>
      </p:pic>
      <p:pic>
        <p:nvPicPr>
          <p:cNvPr id="18" name="Imag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105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ackgroundTitle"/>
          <p:cNvSpPr/>
          <p:nvPr/>
        </p:nvSpPr>
        <p:spPr>
          <a:xfrm>
            <a:off x="1579563" y="47625"/>
            <a:ext cx="10458450" cy="1279525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4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300" y="-1379538"/>
            <a:ext cx="3441700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774825" y="147638"/>
            <a:ext cx="9598025" cy="10795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F4 </a:t>
            </a:r>
            <a:r>
              <a:rPr lang="fr-FR" sz="3200" b="1" dirty="0">
                <a:solidFill>
                  <a:srgbClr val="1ED1AF"/>
                </a:solidFill>
                <a:latin typeface="+mn-lt"/>
                <a:cs typeface="Arial" pitchFamily="34" charset="0"/>
              </a:rPr>
              <a:t>/</a:t>
            </a:r>
            <a:r>
              <a:rPr lang="fr-FR" sz="3200" b="1" dirty="0">
                <a:solidFill>
                  <a:schemeClr val="accent4"/>
                </a:solidFill>
                <a:latin typeface="+mn-lt"/>
                <a:cs typeface="Arial" pitchFamily="34" charset="0"/>
              </a:rPr>
              <a:t> </a:t>
            </a:r>
            <a:r>
              <a:rPr lang="fr-FR" sz="3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Est-il possible pour toi, de venir à l’école </a:t>
            </a:r>
            <a:r>
              <a:rPr lang="fr-FR" sz="3200" b="1">
                <a:solidFill>
                  <a:schemeClr val="bg1"/>
                </a:solidFill>
                <a:latin typeface="+mn-lt"/>
                <a:cs typeface="Arial" pitchFamily="34" charset="0"/>
              </a:rPr>
              <a:t>à </a:t>
            </a:r>
            <a:r>
              <a:rPr lang="fr-FR" sz="3200" b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pied </a:t>
            </a:r>
            <a:r>
              <a:rPr lang="fr-FR" sz="3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ou en vélo ?</a:t>
            </a:r>
            <a:endParaRPr lang="fr-FR" altLang="fr-FR" sz="32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24" name="Espace réservé du texte 2"/>
          <p:cNvSpPr txBox="1">
            <a:spLocks/>
          </p:cNvSpPr>
          <p:nvPr/>
        </p:nvSpPr>
        <p:spPr bwMode="auto">
          <a:xfrm>
            <a:off x="2192399" y="2290911"/>
            <a:ext cx="9375714" cy="424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38" marR="0" lvl="0" indent="-514338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Oui</a:t>
            </a:r>
          </a:p>
          <a:p>
            <a:pPr marL="514338" marR="0" lvl="0" indent="-514338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Non</a:t>
            </a:r>
          </a:p>
          <a:p>
            <a:pPr marL="514338" marR="0" lvl="0" indent="-514338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 vraiment</a:t>
            </a:r>
          </a:p>
        </p:txBody>
      </p:sp>
      <p:pic>
        <p:nvPicPr>
          <p:cNvPr id="16" name="Image 14" descr="AEMec2-14- Atmo v+®lo-hd-co-v1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499" y="1425224"/>
            <a:ext cx="5449133" cy="487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auto">
          <a:xfrm>
            <a:off x="11272310" y="6370820"/>
            <a:ext cx="1005416" cy="34589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7C2E1BC5-F6C7-46D5-8C44-00BA10BAA6A1}" type="slidenum">
              <a:rPr kumimoji="0" lang="fr-FR" alt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8472">
            <a:off x="380898" y="160967"/>
            <a:ext cx="1066191" cy="1052840"/>
          </a:xfrm>
          <a:prstGeom prst="rect">
            <a:avLst/>
          </a:prstGeom>
        </p:spPr>
      </p:pic>
      <p:pic>
        <p:nvPicPr>
          <p:cNvPr id="19" name="Imag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17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</a:t>
            </a:r>
            <a:fld id="{EC719B81-5178-4A29-8661-869388FCE31E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592787-CFA6-4335-8BB4-7B2C3036D5A0}"/>
              </a:ext>
            </a:extLst>
          </p:cNvPr>
          <p:cNvSpPr/>
          <p:nvPr/>
        </p:nvSpPr>
        <p:spPr>
          <a:xfrm>
            <a:off x="-3175" y="0"/>
            <a:ext cx="376238" cy="6865938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 txBox="1">
            <a:spLocks/>
          </p:cNvSpPr>
          <p:nvPr/>
        </p:nvSpPr>
        <p:spPr bwMode="auto">
          <a:xfrm>
            <a:off x="11272310" y="6356350"/>
            <a:ext cx="1005416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139E973B-6181-42BA-9940-1D464C7D8A7C}" type="slidenum">
              <a:rPr kumimoji="0" lang="fr-FR" altLang="fr-FR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713" y="1688635"/>
            <a:ext cx="4464050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5" descr="AEMec2-47- Atmo microscope-hd-co-v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84" y="1803737"/>
            <a:ext cx="4336981" cy="485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8702357" y="2337352"/>
            <a:ext cx="34086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L’instrument qui permet d’observer des éléments microscopiques est 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le microscope. </a:t>
            </a:r>
          </a:p>
        </p:txBody>
      </p:sp>
      <p:sp>
        <p:nvSpPr>
          <p:cNvPr id="20" name="BackgroundTitle"/>
          <p:cNvSpPr/>
          <p:nvPr/>
        </p:nvSpPr>
        <p:spPr>
          <a:xfrm>
            <a:off x="5148814" y="4658650"/>
            <a:ext cx="5592666" cy="1101189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Le savais-tu 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 millimètre est 1000 fois plus petit qu’1 mètre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 micromètre est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1000 fois plus petit qu’1 millimètre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1C8C77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Imag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tn_Camera_Transports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79" y="4424656"/>
            <a:ext cx="553984" cy="556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BackgroundTitle"/>
          <p:cNvSpPr/>
          <p:nvPr/>
        </p:nvSpPr>
        <p:spPr>
          <a:xfrm>
            <a:off x="1579563" y="47625"/>
            <a:ext cx="10458450" cy="1154113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1919288" y="352382"/>
            <a:ext cx="9286547" cy="571500"/>
          </a:xfrm>
          <a:prstGeom prst="rect">
            <a:avLst/>
          </a:prstGeom>
        </p:spPr>
        <p:txBody>
          <a:bodyPr/>
          <a:lstStyle/>
          <a:p>
            <a:pPr marL="12700"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A1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ED1A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 / </a:t>
            </a:r>
            <a:r>
              <a:rPr lang="fr-FR" altLang="fr-FR" sz="3200" b="1" dirty="0">
                <a:solidFill>
                  <a:schemeClr val="bg1"/>
                </a:solidFill>
                <a:ea typeface="Roboto" charset="0"/>
                <a:cs typeface="Calibri" panose="020F0502020204030204" pitchFamily="34" charset="0"/>
              </a:rPr>
              <a:t>Quel instrument permet d’observer l’invisible ?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746">
            <a:off x="334139" y="97631"/>
            <a:ext cx="1154770" cy="117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5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ackgroundTitle"/>
          <p:cNvSpPr/>
          <p:nvPr/>
        </p:nvSpPr>
        <p:spPr>
          <a:xfrm>
            <a:off x="1579563" y="47625"/>
            <a:ext cx="10458450" cy="1279525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4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300" y="-1379538"/>
            <a:ext cx="3441700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774825" y="147638"/>
            <a:ext cx="9598025" cy="10795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F5</a:t>
            </a:r>
            <a:r>
              <a:rPr lang="fr-FR" sz="3200" b="1" dirty="0">
                <a:solidFill>
                  <a:srgbClr val="1ED1AF"/>
                </a:solidFill>
                <a:latin typeface="+mn-lt"/>
                <a:cs typeface="Arial" pitchFamily="34" charset="0"/>
              </a:rPr>
              <a:t> /</a:t>
            </a:r>
            <a:r>
              <a:rPr lang="fr-FR" sz="3200" b="1" dirty="0">
                <a:solidFill>
                  <a:schemeClr val="accent4"/>
                </a:solidFill>
                <a:latin typeface="+mn-lt"/>
                <a:cs typeface="Arial" pitchFamily="34" charset="0"/>
              </a:rPr>
              <a:t> </a:t>
            </a:r>
            <a:r>
              <a:rPr lang="fr-FR" sz="3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As-tu compris le lien entre la météo et la pollution de l’air ?</a:t>
            </a:r>
            <a:endParaRPr lang="fr-FR" altLang="fr-FR" sz="32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24" name="Espace réservé du texte 2"/>
          <p:cNvSpPr txBox="1">
            <a:spLocks/>
          </p:cNvSpPr>
          <p:nvPr/>
        </p:nvSpPr>
        <p:spPr bwMode="auto">
          <a:xfrm>
            <a:off x="2192399" y="2290911"/>
            <a:ext cx="9375714" cy="424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38" marR="0" lvl="0" indent="-514338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Oui</a:t>
            </a:r>
          </a:p>
          <a:p>
            <a:pPr marL="514338" marR="0" lvl="0" indent="-514338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Non</a:t>
            </a:r>
          </a:p>
          <a:p>
            <a:pPr marL="514338" marR="0" lvl="0" indent="-514338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Pas vraiment</a:t>
            </a:r>
          </a:p>
        </p:txBody>
      </p:sp>
      <p:sp>
        <p:nvSpPr>
          <p:cNvPr id="17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auto">
          <a:xfrm>
            <a:off x="11272310" y="6415790"/>
            <a:ext cx="1005416" cy="30092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7C2E1BC5-F6C7-46D5-8C44-00BA10BAA6A1}" type="slidenum">
              <a:rPr kumimoji="0" lang="fr-FR" alt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900" y="1673906"/>
            <a:ext cx="6580769" cy="414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8472">
            <a:off x="380898" y="160967"/>
            <a:ext cx="1066191" cy="1052840"/>
          </a:xfrm>
          <a:prstGeom prst="rect">
            <a:avLst/>
          </a:prstGeom>
        </p:spPr>
      </p:pic>
      <p:pic>
        <p:nvPicPr>
          <p:cNvPr id="19" name="Image 18">
            <a:hlinkClick r:id="rId7" action="ppaction://hlinksldjump"/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508" y="684466"/>
            <a:ext cx="1080000" cy="540000"/>
          </a:xfrm>
          <a:prstGeom prst="rect">
            <a:avLst/>
          </a:prstGeom>
        </p:spPr>
      </p:pic>
      <p:pic>
        <p:nvPicPr>
          <p:cNvPr id="23" name="Imag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 24">
            <a:hlinkClick r:id="rId10" action="ppaction://hlinksldjump"/>
          </p:cNvPr>
          <p:cNvPicPr preferRelativeResize="0"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2" y="6176713"/>
            <a:ext cx="1080000" cy="54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051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Image 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49" r="1311"/>
          <a:stretch/>
        </p:blipFill>
        <p:spPr bwMode="auto">
          <a:xfrm>
            <a:off x="150253" y="14068"/>
            <a:ext cx="144722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44" name="ZoneTexte 15"/>
          <p:cNvSpPr txBox="1">
            <a:spLocks noChangeArrowheads="1"/>
          </p:cNvSpPr>
          <p:nvPr/>
        </p:nvSpPr>
        <p:spPr bwMode="auto">
          <a:xfrm>
            <a:off x="486130" y="400246"/>
            <a:ext cx="1245943" cy="313932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1600" b="1" dirty="0">
                <a:solidFill>
                  <a:srgbClr val="002060"/>
                </a:solidFill>
              </a:rPr>
              <a:t>Les pollens</a:t>
            </a:r>
            <a:endParaRPr lang="fr-FR" altLang="fr-FR" sz="1200" b="1" i="1" dirty="0">
              <a:solidFill>
                <a:srgbClr val="002060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 rot="16200000">
            <a:off x="11677650" y="5102226"/>
            <a:ext cx="7508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200" dirty="0">
                <a:solidFill>
                  <a:schemeClr val="bg1"/>
                </a:solidFill>
                <a:latin typeface="+mj-lt"/>
              </a:rPr>
              <a:t>© </a:t>
            </a:r>
            <a:r>
              <a:rPr lang="fr-FR" altLang="fr-FR" sz="1200" dirty="0" err="1">
                <a:solidFill>
                  <a:schemeClr val="bg1"/>
                </a:solidFill>
                <a:latin typeface="+mj-lt"/>
              </a:rPr>
              <a:t>skeeze</a:t>
            </a:r>
            <a:endParaRPr lang="fr-FR" altLang="fr-FR" sz="1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Btn_Retour">
            <a:hlinkClick r:id="rId5" action="ppaction://hlinksldjump"/>
            <a:extLst>
              <a:ext uri="{FF2B5EF4-FFF2-40B4-BE49-F238E27FC236}">
                <a16:creationId xmlns:a16="http://schemas.microsoft.com/office/drawing/2014/main" id="{D33ED46A-1C3E-4102-AEE2-040AFCAB4F0D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245" y="5367507"/>
            <a:ext cx="972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3355035-A25F-4861-B3DD-A71C92212FB8}"/>
              </a:ext>
            </a:extLst>
          </p:cNvPr>
          <p:cNvSpPr/>
          <p:nvPr/>
        </p:nvSpPr>
        <p:spPr>
          <a:xfrm>
            <a:off x="-15521" y="14068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Imag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80"/>
          <a:stretch/>
        </p:blipFill>
        <p:spPr bwMode="auto">
          <a:xfrm>
            <a:off x="486130" y="0"/>
            <a:ext cx="11705870" cy="7106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9" name="ZoneTexte 15"/>
          <p:cNvSpPr txBox="1">
            <a:spLocks noChangeArrowheads="1"/>
          </p:cNvSpPr>
          <p:nvPr/>
        </p:nvSpPr>
        <p:spPr bwMode="auto">
          <a:xfrm>
            <a:off x="486129" y="260028"/>
            <a:ext cx="1216061" cy="313932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1600" b="1" dirty="0">
                <a:solidFill>
                  <a:srgbClr val="002060"/>
                </a:solidFill>
              </a:rPr>
              <a:t>Les acariens</a:t>
            </a:r>
            <a:endParaRPr lang="fr-FR" altLang="fr-FR" sz="1600" b="1" i="1" dirty="0">
              <a:solidFill>
                <a:srgbClr val="002060"/>
              </a:solidFill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8342313" y="1114425"/>
            <a:ext cx="31972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txt-mesure"/>
          <p:cNvSpPr txBox="1">
            <a:spLocks noChangeArrowheads="1"/>
          </p:cNvSpPr>
          <p:nvPr/>
        </p:nvSpPr>
        <p:spPr bwMode="auto">
          <a:xfrm>
            <a:off x="9821863" y="600075"/>
            <a:ext cx="1717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2800" kern="0" dirty="0">
                <a:solidFill>
                  <a:schemeClr val="bg1"/>
                </a:solidFill>
                <a:latin typeface="Candara" panose="020E0502030303020204" pitchFamily="34" charset="0"/>
              </a:rPr>
              <a:t>30,00 µm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 rot="16200000">
            <a:off x="11526837" y="5102226"/>
            <a:ext cx="10525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200" dirty="0">
                <a:solidFill>
                  <a:schemeClr val="bg1"/>
                </a:solidFill>
                <a:latin typeface="+mj-lt"/>
              </a:rPr>
              <a:t>© </a:t>
            </a:r>
            <a:r>
              <a:rPr lang="fr-FR" altLang="fr-FR" sz="1200" dirty="0" err="1">
                <a:solidFill>
                  <a:schemeClr val="bg1"/>
                </a:solidFill>
                <a:latin typeface="+mj-lt"/>
              </a:rPr>
              <a:t>Wikilmages</a:t>
            </a:r>
            <a:endParaRPr lang="fr-FR" altLang="fr-FR" sz="1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Btn_Retour">
            <a:hlinkClick r:id="rId4" action="ppaction://hlinksldjump"/>
            <a:extLst>
              <a:ext uri="{FF2B5EF4-FFF2-40B4-BE49-F238E27FC236}">
                <a16:creationId xmlns:a16="http://schemas.microsoft.com/office/drawing/2014/main" id="{EFB9794B-5490-4A19-B366-2995EEF79D69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245" y="5367507"/>
            <a:ext cx="972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76DDB79-6460-4A47-BC5D-ABB75729301B}"/>
              </a:ext>
            </a:extLst>
          </p:cNvPr>
          <p:cNvSpPr/>
          <p:nvPr/>
        </p:nvSpPr>
        <p:spPr>
          <a:xfrm>
            <a:off x="-15521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Image 2">
            <a:hlinkClick r:id="rId3" action="ppaction://hlinksldjump"/>
            <a:extLst>
              <a:ext uri="{FF2B5EF4-FFF2-40B4-BE49-F238E27FC236}">
                <a16:creationId xmlns:a16="http://schemas.microsoft.com/office/drawing/2014/main" id="{301DCD6A-BCB9-4BBA-A458-48A2F60099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70"/>
          <a:stretch/>
        </p:blipFill>
        <p:spPr bwMode="auto">
          <a:xfrm>
            <a:off x="0" y="0"/>
            <a:ext cx="1312329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8" name="Rectangle 14">
            <a:extLst>
              <a:ext uri="{FF2B5EF4-FFF2-40B4-BE49-F238E27FC236}">
                <a16:creationId xmlns:a16="http://schemas.microsoft.com/office/drawing/2014/main" id="{C35827BF-3CE5-45F0-B869-743409466C68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1666537" y="5102226"/>
            <a:ext cx="7731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>
                <a:solidFill>
                  <a:schemeClr val="bg1"/>
                </a:solidFill>
                <a:latin typeface="Candara" panose="020E0502030303020204" pitchFamily="34" charset="0"/>
              </a:rPr>
              <a:t>© Pxhere</a:t>
            </a:r>
          </a:p>
        </p:txBody>
      </p:sp>
      <p:sp>
        <p:nvSpPr>
          <p:cNvPr id="132109" name="ZoneTexte 15">
            <a:extLst>
              <a:ext uri="{FF2B5EF4-FFF2-40B4-BE49-F238E27FC236}">
                <a16:creationId xmlns:a16="http://schemas.microsoft.com/office/drawing/2014/main" id="{4C81D10B-1F32-4A35-97B2-9BCF67E4E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130" y="386177"/>
            <a:ext cx="954087" cy="314325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1600" b="1" dirty="0">
                <a:solidFill>
                  <a:srgbClr val="002060"/>
                </a:solidFill>
              </a:rPr>
              <a:t>Fourmis</a:t>
            </a:r>
            <a:endParaRPr lang="fr-FR" altLang="fr-FR" sz="1600" b="1" i="1" dirty="0">
              <a:solidFill>
                <a:srgbClr val="002060"/>
              </a:solidFill>
            </a:endParaRPr>
          </a:p>
        </p:txBody>
      </p:sp>
      <p:pic>
        <p:nvPicPr>
          <p:cNvPr id="15" name="Btn_Retour">
            <a:hlinkClick r:id="rId5" action="ppaction://hlinksldjump"/>
            <a:extLst>
              <a:ext uri="{FF2B5EF4-FFF2-40B4-BE49-F238E27FC236}">
                <a16:creationId xmlns:a16="http://schemas.microsoft.com/office/drawing/2014/main" id="{5CAF2E9A-47C7-4A77-97D2-DB3B14DAE97B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245" y="5367507"/>
            <a:ext cx="972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BB08819-9584-47E3-A8A1-91D228196A89}"/>
              </a:ext>
            </a:extLst>
          </p:cNvPr>
          <p:cNvSpPr/>
          <p:nvPr/>
        </p:nvSpPr>
        <p:spPr>
          <a:xfrm>
            <a:off x="-15521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56500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herbe, fruit, assis, différent&#10;&#10;Description générée automatiquement">
            <a:hlinkClick r:id="rId3" action="ppaction://hlinksldjump"/>
            <a:extLst>
              <a:ext uri="{FF2B5EF4-FFF2-40B4-BE49-F238E27FC236}">
                <a16:creationId xmlns:a16="http://schemas.microsoft.com/office/drawing/2014/main" id="{4818DDFF-30A1-425B-B7F1-3DDAA82BB8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5" t="19077"/>
          <a:stretch/>
        </p:blipFill>
        <p:spPr>
          <a:xfrm>
            <a:off x="486130" y="-24115"/>
            <a:ext cx="11705871" cy="6906230"/>
          </a:xfrm>
          <a:prstGeom prst="rect">
            <a:avLst/>
          </a:prstGeom>
        </p:spPr>
      </p:pic>
      <p:sp>
        <p:nvSpPr>
          <p:cNvPr id="140300" name="ZoneTexte 15">
            <a:extLst>
              <a:ext uri="{FF2B5EF4-FFF2-40B4-BE49-F238E27FC236}">
                <a16:creationId xmlns:a16="http://schemas.microsoft.com/office/drawing/2014/main" id="{6A9BF93E-ADBF-4235-AD66-1401F32CD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130" y="259569"/>
            <a:ext cx="4928079" cy="313932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fr-FR" altLang="fr-FR" sz="1600" b="1" dirty="0">
                <a:solidFill>
                  <a:srgbClr val="002060"/>
                </a:solidFill>
              </a:rPr>
              <a:t>Les pollens. </a:t>
            </a:r>
            <a:r>
              <a:rPr lang="fr-FR" altLang="fr-FR" sz="1600" b="1" i="1" dirty="0">
                <a:solidFill>
                  <a:srgbClr val="002060"/>
                </a:solidFill>
              </a:rPr>
              <a:t>Diamètre de 20 à 55 μm en général </a:t>
            </a:r>
            <a:endParaRPr lang="fr-FR" altLang="fr-FR" sz="1200" b="1" i="1" dirty="0">
              <a:solidFill>
                <a:srgbClr val="002060"/>
              </a:solidFill>
            </a:endParaRPr>
          </a:p>
        </p:txBody>
      </p:sp>
      <p:pic>
        <p:nvPicPr>
          <p:cNvPr id="15" name="Btn_Retour">
            <a:hlinkClick r:id="rId5" action="ppaction://hlinksldjump"/>
            <a:extLst>
              <a:ext uri="{FF2B5EF4-FFF2-40B4-BE49-F238E27FC236}">
                <a16:creationId xmlns:a16="http://schemas.microsoft.com/office/drawing/2014/main" id="{5262B1F8-9208-4B98-8D77-EAC64855A52A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245" y="5353439"/>
            <a:ext cx="972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373D4F6-950F-4C57-8A13-2B8EF429A545}"/>
              </a:ext>
            </a:extLst>
          </p:cNvPr>
          <p:cNvSpPr/>
          <p:nvPr/>
        </p:nvSpPr>
        <p:spPr>
          <a:xfrm>
            <a:off x="-15521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51967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rouge, assis, pose, chien&#10;&#10;Description générée automatiquement">
            <a:hlinkClick r:id="rId3" action="ppaction://hlinksldjump"/>
            <a:extLst>
              <a:ext uri="{FF2B5EF4-FFF2-40B4-BE49-F238E27FC236}">
                <a16:creationId xmlns:a16="http://schemas.microsoft.com/office/drawing/2014/main" id="{56BEA517-9B07-456C-9EB2-D87C2C98CC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15"/>
          <a:stretch/>
        </p:blipFill>
        <p:spPr>
          <a:xfrm>
            <a:off x="432122" y="1"/>
            <a:ext cx="11788513" cy="6858000"/>
          </a:xfrm>
          <a:prstGeom prst="rect">
            <a:avLst/>
          </a:prstGeom>
        </p:spPr>
      </p:pic>
      <p:sp>
        <p:nvSpPr>
          <p:cNvPr id="138253" name="ZoneTexte 15">
            <a:extLst>
              <a:ext uri="{FF2B5EF4-FFF2-40B4-BE49-F238E27FC236}">
                <a16:creationId xmlns:a16="http://schemas.microsoft.com/office/drawing/2014/main" id="{F7C7DD04-EBA9-406C-8267-BA020DFB6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130" y="259568"/>
            <a:ext cx="3970337" cy="314325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1600" b="1">
                <a:solidFill>
                  <a:srgbClr val="002060"/>
                </a:solidFill>
              </a:rPr>
              <a:t>Globules rouges (observés au microscope)</a:t>
            </a:r>
            <a:endParaRPr lang="fr-FR" altLang="fr-FR" sz="1600" b="1" i="1">
              <a:solidFill>
                <a:srgbClr val="002060"/>
              </a:solidFill>
            </a:endParaRPr>
          </a:p>
        </p:txBody>
      </p:sp>
      <p:pic>
        <p:nvPicPr>
          <p:cNvPr id="15" name="Btn_Retour">
            <a:hlinkClick r:id="rId5" action="ppaction://hlinksldjump"/>
            <a:extLst>
              <a:ext uri="{FF2B5EF4-FFF2-40B4-BE49-F238E27FC236}">
                <a16:creationId xmlns:a16="http://schemas.microsoft.com/office/drawing/2014/main" id="{F40FF676-1ECD-459E-AC0B-F8C351C4ABAC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245" y="5367507"/>
            <a:ext cx="972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1F9EC23-11A5-4468-9B0F-430D9F102EC5}"/>
              </a:ext>
            </a:extLst>
          </p:cNvPr>
          <p:cNvSpPr/>
          <p:nvPr/>
        </p:nvSpPr>
        <p:spPr>
          <a:xfrm>
            <a:off x="-15521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42377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Image 2">
            <a:hlinkClick r:id="rId3" action="ppaction://hlinksldjump"/>
            <a:extLst>
              <a:ext uri="{FF2B5EF4-FFF2-40B4-BE49-F238E27FC236}">
                <a16:creationId xmlns:a16="http://schemas.microsoft.com/office/drawing/2014/main" id="{7122307A-A9D0-4652-8CB7-EAAD967EE5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03" r="3903" b="19179"/>
          <a:stretch/>
        </p:blipFill>
        <p:spPr bwMode="auto">
          <a:xfrm>
            <a:off x="-495070" y="1"/>
            <a:ext cx="12685484" cy="683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6" name="Rectangle 14">
            <a:extLst>
              <a:ext uri="{FF2B5EF4-FFF2-40B4-BE49-F238E27FC236}">
                <a16:creationId xmlns:a16="http://schemas.microsoft.com/office/drawing/2014/main" id="{0005E48E-AA4C-41B9-B8BA-20B4B62610FE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1114088" y="4664075"/>
            <a:ext cx="1879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>
                <a:latin typeface="Candara" panose="020E0502030303020204" pitchFamily="34" charset="0"/>
              </a:rPr>
              <a:t>© </a:t>
            </a:r>
            <a:r>
              <a:rPr lang="fr-FR" altLang="fr-FR" sz="1200"/>
              <a:t>N. J. Wheeler, Jr, USCDCP</a:t>
            </a:r>
            <a:endParaRPr lang="fr-FR" altLang="fr-FR" sz="1200">
              <a:latin typeface="Candara" panose="020E0502030303020204" pitchFamily="34" charset="0"/>
            </a:endParaRPr>
          </a:p>
        </p:txBody>
      </p:sp>
      <p:sp>
        <p:nvSpPr>
          <p:cNvPr id="134157" name="ZoneTexte 15">
            <a:extLst>
              <a:ext uri="{FF2B5EF4-FFF2-40B4-BE49-F238E27FC236}">
                <a16:creationId xmlns:a16="http://schemas.microsoft.com/office/drawing/2014/main" id="{3F4532FA-39EC-4C4A-B8E0-CED4F858D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130" y="358042"/>
            <a:ext cx="7270432" cy="313932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fr-FR" altLang="fr-FR" sz="1600" b="1" dirty="0">
                <a:solidFill>
                  <a:srgbClr val="002060"/>
                </a:solidFill>
              </a:rPr>
              <a:t>Cellules de 20 µm pour les cellules animales et 100 µm pour les cellules végétales</a:t>
            </a:r>
            <a:endParaRPr lang="fr-FR" altLang="fr-FR" sz="1600" b="1" i="1" dirty="0">
              <a:solidFill>
                <a:srgbClr val="002060"/>
              </a:solidFill>
            </a:endParaRPr>
          </a:p>
        </p:txBody>
      </p:sp>
      <p:pic>
        <p:nvPicPr>
          <p:cNvPr id="15" name="Btn_Retour">
            <a:hlinkClick r:id="rId5" action="ppaction://hlinksldjump"/>
            <a:extLst>
              <a:ext uri="{FF2B5EF4-FFF2-40B4-BE49-F238E27FC236}">
                <a16:creationId xmlns:a16="http://schemas.microsoft.com/office/drawing/2014/main" id="{8BF192E1-B005-4B7D-AD58-7218FFE028EB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245" y="5367507"/>
            <a:ext cx="972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6C02B56-8106-4B75-B65B-C8EFE666933D}"/>
              </a:ext>
            </a:extLst>
          </p:cNvPr>
          <p:cNvSpPr/>
          <p:nvPr/>
        </p:nvSpPr>
        <p:spPr>
          <a:xfrm>
            <a:off x="-15521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43538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Image 2">
            <a:hlinkClick r:id="rId3" action="ppaction://hlinksldjump"/>
            <a:extLst>
              <a:ext uri="{FF2B5EF4-FFF2-40B4-BE49-F238E27FC236}">
                <a16:creationId xmlns:a16="http://schemas.microsoft.com/office/drawing/2014/main" id="{9B2F1FB8-73CC-4B53-853F-9F381E99C6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6" t="29687"/>
          <a:stretch/>
        </p:blipFill>
        <p:spPr bwMode="auto">
          <a:xfrm>
            <a:off x="295422" y="-11111"/>
            <a:ext cx="1189657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4" name="Rectangle 14">
            <a:extLst>
              <a:ext uri="{FF2B5EF4-FFF2-40B4-BE49-F238E27FC236}">
                <a16:creationId xmlns:a16="http://schemas.microsoft.com/office/drawing/2014/main" id="{B37F6FB5-694B-46CE-AED6-6CA912D4E31B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1628438" y="5114925"/>
            <a:ext cx="850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>
                <a:solidFill>
                  <a:schemeClr val="bg1"/>
                </a:solidFill>
                <a:latin typeface="Candara" panose="020E0502030303020204" pitchFamily="34" charset="0"/>
              </a:rPr>
              <a:t>© </a:t>
            </a:r>
            <a:r>
              <a:rPr lang="fr-FR" altLang="fr-FR" sz="1200">
                <a:solidFill>
                  <a:schemeClr val="bg1"/>
                </a:solidFill>
              </a:rPr>
              <a:t>Pxhere</a:t>
            </a:r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36205" name="ZoneTexte 15">
            <a:extLst>
              <a:ext uri="{FF2B5EF4-FFF2-40B4-BE49-F238E27FC236}">
                <a16:creationId xmlns:a16="http://schemas.microsoft.com/office/drawing/2014/main" id="{6C1C8B36-D14D-40BD-9EF7-9A485171C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130" y="259568"/>
            <a:ext cx="3734178" cy="313932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1600" b="1" dirty="0">
                <a:solidFill>
                  <a:srgbClr val="002060"/>
                </a:solidFill>
              </a:rPr>
              <a:t>Bactéries (observées au microscope)</a:t>
            </a:r>
            <a:endParaRPr lang="fr-FR" altLang="fr-FR" sz="1600" b="1" i="1" dirty="0">
              <a:solidFill>
                <a:srgbClr val="002060"/>
              </a:solidFill>
            </a:endParaRPr>
          </a:p>
        </p:txBody>
      </p:sp>
      <p:pic>
        <p:nvPicPr>
          <p:cNvPr id="15" name="Btn_Retour">
            <a:hlinkClick r:id="rId5" action="ppaction://hlinksldjump"/>
            <a:extLst>
              <a:ext uri="{FF2B5EF4-FFF2-40B4-BE49-F238E27FC236}">
                <a16:creationId xmlns:a16="http://schemas.microsoft.com/office/drawing/2014/main" id="{6524976F-B75C-4786-9339-CAE2F8A518D5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245" y="5367507"/>
            <a:ext cx="972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A58A0D0-2910-48ED-A15F-14A080628EA4}"/>
              </a:ext>
            </a:extLst>
          </p:cNvPr>
          <p:cNvSpPr/>
          <p:nvPr/>
        </p:nvSpPr>
        <p:spPr>
          <a:xfrm>
            <a:off x="-15521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434660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Adn Matériel Génétique Helix - Image gratuite sur Pixabay">
            <a:hlinkClick r:id="rId3" action="ppaction://hlinksldjump"/>
            <a:extLst>
              <a:ext uri="{FF2B5EF4-FFF2-40B4-BE49-F238E27FC236}">
                <a16:creationId xmlns:a16="http://schemas.microsoft.com/office/drawing/2014/main" id="{F40FE822-D8B0-45DB-92A6-9026E3130E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4" r="16974" b="21582"/>
          <a:stretch/>
        </p:blipFill>
        <p:spPr bwMode="auto">
          <a:xfrm>
            <a:off x="486130" y="-83570"/>
            <a:ext cx="11705870" cy="7525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96" name="ZoneTexte 15">
            <a:extLst>
              <a:ext uri="{FF2B5EF4-FFF2-40B4-BE49-F238E27FC236}">
                <a16:creationId xmlns:a16="http://schemas.microsoft.com/office/drawing/2014/main" id="{025C154A-B5B9-41F2-A151-2C4560A0B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130" y="506437"/>
            <a:ext cx="8139112" cy="313932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fr-FR" sz="1600" b="1" dirty="0"/>
              <a:t>ADN (pour Acide </a:t>
            </a:r>
            <a:r>
              <a:rPr lang="fr-FR" sz="1600" b="1" dirty="0" err="1"/>
              <a:t>DésoxyriboNucléique</a:t>
            </a:r>
            <a:r>
              <a:rPr lang="fr-FR" sz="1600" b="1" dirty="0"/>
              <a:t>). </a:t>
            </a:r>
            <a:r>
              <a:rPr lang="fr-FR" sz="1600" i="1" dirty="0"/>
              <a:t>L'ADN a un diamètre de 2 nm et un pas de 3,4 nm.  </a:t>
            </a:r>
            <a:endParaRPr lang="fr-FR" altLang="fr-FR" sz="1400" i="1" dirty="0">
              <a:solidFill>
                <a:srgbClr val="002060"/>
              </a:solidFill>
            </a:endParaRPr>
          </a:p>
        </p:txBody>
      </p:sp>
      <p:pic>
        <p:nvPicPr>
          <p:cNvPr id="16" name="Btn_Retour">
            <a:hlinkClick r:id="rId5" action="ppaction://hlinksldjump"/>
            <a:extLst>
              <a:ext uri="{FF2B5EF4-FFF2-40B4-BE49-F238E27FC236}">
                <a16:creationId xmlns:a16="http://schemas.microsoft.com/office/drawing/2014/main" id="{6BDD2A07-8D3E-4C17-8D19-7440B24E6808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245" y="5367507"/>
            <a:ext cx="972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E7C034C-430A-4D99-9D10-BAF20BB68E8E}"/>
              </a:ext>
            </a:extLst>
          </p:cNvPr>
          <p:cNvSpPr/>
          <p:nvPr/>
        </p:nvSpPr>
        <p:spPr>
          <a:xfrm>
            <a:off x="-15521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9722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Image 1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1" y="9525"/>
            <a:ext cx="1169035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32" name="ZoneTexte 15"/>
          <p:cNvSpPr txBox="1">
            <a:spLocks noChangeArrowheads="1"/>
          </p:cNvSpPr>
          <p:nvPr/>
        </p:nvSpPr>
        <p:spPr bwMode="auto">
          <a:xfrm>
            <a:off x="501650" y="6356350"/>
            <a:ext cx="1309688" cy="314325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Microscope</a:t>
            </a:r>
            <a:endParaRPr kumimoji="0" lang="fr-FR" altLang="fr-FR" sz="1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 rot="16200000">
            <a:off x="11590970" y="4822255"/>
            <a:ext cx="792163" cy="27781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© </a:t>
            </a:r>
            <a:r>
              <a:rPr kumimoji="0" lang="fr-FR" alt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Herney</a:t>
            </a: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4" name="Imag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90175" y="62087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Espace réservé du numéro de diapositive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1339513" y="6356350"/>
            <a:ext cx="938212" cy="360363"/>
          </a:xfrm>
          <a:prstGeom prst="roundRect">
            <a:avLst>
              <a:gd name="adj" fmla="val 16667"/>
            </a:avLst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fld id="{BF06267A-BA50-4391-92CC-A74B664CEC2F}" type="slidenum">
              <a:rPr kumimoji="0" lang="fr-FR" altLang="fr-FR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lvl="0" algn="l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t>5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501650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8723" name="Btn_Retour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245" y="5367507"/>
            <a:ext cx="972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252234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e 2">
            <a:extLst>
              <a:ext uri="{FF2B5EF4-FFF2-40B4-BE49-F238E27FC236}">
                <a16:creationId xmlns:a16="http://schemas.microsoft.com/office/drawing/2014/main" id="{11C8265E-BF22-4F39-8FA8-738F9B1C4441}"/>
              </a:ext>
            </a:extLst>
          </p:cNvPr>
          <p:cNvGrpSpPr>
            <a:grpSpLocks/>
          </p:cNvGrpSpPr>
          <p:nvPr/>
        </p:nvGrpSpPr>
        <p:grpSpPr bwMode="auto">
          <a:xfrm>
            <a:off x="2056388" y="1363422"/>
            <a:ext cx="9155113" cy="5632664"/>
            <a:chOff x="-11864" y="1183917"/>
            <a:chExt cx="9155864" cy="5632450"/>
          </a:xfrm>
        </p:grpSpPr>
        <p:grpSp>
          <p:nvGrpSpPr>
            <p:cNvPr id="42" name="Groupe 9">
              <a:extLst>
                <a:ext uri="{FF2B5EF4-FFF2-40B4-BE49-F238E27FC236}">
                  <a16:creationId xmlns:a16="http://schemas.microsoft.com/office/drawing/2014/main" id="{66EA193B-A886-4EA1-B48F-1B34E9F701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1864" y="1183917"/>
              <a:ext cx="9155864" cy="5632450"/>
              <a:chOff x="-11864" y="1183917"/>
              <a:chExt cx="9155864" cy="5632450"/>
            </a:xfrm>
          </p:grpSpPr>
          <p:cxnSp>
            <p:nvCxnSpPr>
              <p:cNvPr id="45" name="Connecteur droit 44">
                <a:extLst>
                  <a:ext uri="{FF2B5EF4-FFF2-40B4-BE49-F238E27FC236}">
                    <a16:creationId xmlns:a16="http://schemas.microsoft.com/office/drawing/2014/main" id="{D64463CA-F4EF-46BC-8DDA-5D45C44847D5}"/>
                  </a:ext>
                </a:extLst>
              </p:cNvPr>
              <p:cNvCxnSpPr/>
              <p:nvPr/>
            </p:nvCxnSpPr>
            <p:spPr bwMode="auto">
              <a:xfrm>
                <a:off x="-11864" y="4052779"/>
                <a:ext cx="9144750" cy="0"/>
              </a:xfrm>
              <a:prstGeom prst="line">
                <a:avLst/>
              </a:prstGeom>
              <a:ln w="508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Groupe 6">
                <a:extLst>
                  <a:ext uri="{FF2B5EF4-FFF2-40B4-BE49-F238E27FC236}">
                    <a16:creationId xmlns:a16="http://schemas.microsoft.com/office/drawing/2014/main" id="{E6798DC3-93B1-427D-BA7E-CC9EE9B95FA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99825" y="1183917"/>
                <a:ext cx="6444175" cy="5632450"/>
                <a:chOff x="2699825" y="1183917"/>
                <a:chExt cx="6444175" cy="5632450"/>
              </a:xfrm>
            </p:grpSpPr>
            <p:grpSp>
              <p:nvGrpSpPr>
                <p:cNvPr id="47" name="Groupe 5">
                  <a:extLst>
                    <a:ext uri="{FF2B5EF4-FFF2-40B4-BE49-F238E27FC236}">
                      <a16:creationId xmlns:a16="http://schemas.microsoft.com/office/drawing/2014/main" id="{4561C496-4D16-4CBF-B26B-EAC43BEFF30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323748" y="1183917"/>
                  <a:ext cx="5820252" cy="5632450"/>
                  <a:chOff x="3323748" y="1183917"/>
                  <a:chExt cx="5820252" cy="5632450"/>
                </a:xfrm>
              </p:grpSpPr>
              <p:sp>
                <p:nvSpPr>
                  <p:cNvPr id="49" name="ZoneTexte 80">
                    <a:extLst>
                      <a:ext uri="{FF2B5EF4-FFF2-40B4-BE49-F238E27FC236}">
                        <a16:creationId xmlns:a16="http://schemas.microsoft.com/office/drawing/2014/main" id="{292F1FA1-E3C6-4D62-945B-20EF371AFFC2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48038" y="1183917"/>
                    <a:ext cx="5795962" cy="5632450"/>
                  </a:xfrm>
                  <a:prstGeom prst="rect">
                    <a:avLst/>
                  </a:prstGeom>
                  <a:solidFill>
                    <a:srgbClr val="9FE6FF">
                      <a:alpha val="13333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 dirty="0">
                      <a:latin typeface="Candara" panose="020E0502030303020204" pitchFamily="34" charset="0"/>
                    </a:endParaRPr>
                  </a:p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 dirty="0">
                      <a:latin typeface="Candara" panose="020E0502030303020204" pitchFamily="34" charset="0"/>
                    </a:endParaRPr>
                  </a:p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 dirty="0">
                      <a:latin typeface="Candara" panose="020E0502030303020204" pitchFamily="34" charset="0"/>
                    </a:endParaRPr>
                  </a:p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 dirty="0">
                      <a:latin typeface="Candara" panose="020E0502030303020204" pitchFamily="34" charset="0"/>
                    </a:endParaRPr>
                  </a:p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 dirty="0">
                      <a:latin typeface="Candara" panose="020E0502030303020204" pitchFamily="34" charset="0"/>
                    </a:endParaRPr>
                  </a:p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 dirty="0">
                      <a:latin typeface="Candara" panose="020E0502030303020204" pitchFamily="34" charset="0"/>
                    </a:endParaRPr>
                  </a:p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 dirty="0">
                      <a:latin typeface="Candara" panose="020E0502030303020204" pitchFamily="34" charset="0"/>
                    </a:endParaRPr>
                  </a:p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 dirty="0">
                      <a:latin typeface="Candara" panose="020E0502030303020204" pitchFamily="34" charset="0"/>
                    </a:endParaRPr>
                  </a:p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 dirty="0">
                      <a:latin typeface="Candara" panose="020E0502030303020204" pitchFamily="34" charset="0"/>
                    </a:endParaRPr>
                  </a:p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 dirty="0">
                      <a:latin typeface="Candara" panose="020E0502030303020204" pitchFamily="34" charset="0"/>
                    </a:endParaRPr>
                  </a:p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 dirty="0">
                      <a:latin typeface="Candara" panose="020E0502030303020204" pitchFamily="34" charset="0"/>
                    </a:endParaRPr>
                  </a:p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 dirty="0">
                      <a:latin typeface="Candara" panose="020E0502030303020204" pitchFamily="34" charset="0"/>
                    </a:endParaRPr>
                  </a:p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 dirty="0">
                      <a:latin typeface="Candara" panose="020E0502030303020204" pitchFamily="34" charset="0"/>
                    </a:endParaRPr>
                  </a:p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 dirty="0">
                      <a:latin typeface="Candara" panose="020E0502030303020204" pitchFamily="34" charset="0"/>
                    </a:endParaRPr>
                  </a:p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 dirty="0">
                      <a:latin typeface="Candara" panose="020E0502030303020204" pitchFamily="34" charset="0"/>
                    </a:endParaRPr>
                  </a:p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 dirty="0">
                      <a:latin typeface="Candara" panose="020E0502030303020204" pitchFamily="34" charset="0"/>
                    </a:endParaRPr>
                  </a:p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 dirty="0">
                      <a:latin typeface="Candara" panose="020E0502030303020204" pitchFamily="34" charset="0"/>
                    </a:endParaRPr>
                  </a:p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 dirty="0">
                      <a:latin typeface="Candara" panose="020E0502030303020204" pitchFamily="34" charset="0"/>
                    </a:endParaRPr>
                  </a:p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 dirty="0">
                      <a:latin typeface="Candara" panose="020E0502030303020204" pitchFamily="34" charset="0"/>
                    </a:endParaRPr>
                  </a:p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 dirty="0">
                      <a:latin typeface="Candara" panose="020E0502030303020204" pitchFamily="34" charset="0"/>
                    </a:endParaRPr>
                  </a:p>
                </p:txBody>
              </p:sp>
              <p:cxnSp>
                <p:nvCxnSpPr>
                  <p:cNvPr id="51" name="Connecteur droit 50">
                    <a:extLst>
                      <a:ext uri="{FF2B5EF4-FFF2-40B4-BE49-F238E27FC236}">
                        <a16:creationId xmlns:a16="http://schemas.microsoft.com/office/drawing/2014/main" id="{B87FAF52-D177-4065-8694-93AAEF2FD667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3323748" y="1236662"/>
                    <a:ext cx="7938" cy="5435391"/>
                  </a:xfrm>
                  <a:prstGeom prst="line">
                    <a:avLst/>
                  </a:prstGeom>
                  <a:ln w="57150">
                    <a:solidFill>
                      <a:srgbClr val="C0000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2" name="ZoneTexte 16">
                    <a:extLst>
                      <a:ext uri="{FF2B5EF4-FFF2-40B4-BE49-F238E27FC236}">
                        <a16:creationId xmlns:a16="http://schemas.microsoft.com/office/drawing/2014/main" id="{B69C03F9-7B26-4AB6-A3B9-9B7CFCE31134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42985" y="3460663"/>
                    <a:ext cx="1224063" cy="307963"/>
                  </a:xfrm>
                  <a:prstGeom prst="rect">
                    <a:avLst/>
                  </a:prstGeom>
                  <a:noFill/>
                  <a:ln w="25400">
                    <a:solidFill>
                      <a:schemeClr val="accent6">
                        <a:lumMod val="7500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  <a:defRPr/>
                    </a:pPr>
                    <a:r>
                      <a:rPr lang="fr-FR" altLang="fr-FR" sz="1400" dirty="0">
                        <a:solidFill>
                          <a:srgbClr val="002060"/>
                        </a:solidFill>
                        <a:cs typeface="Calibri" panose="020F0502020204030204" pitchFamily="34" charset="0"/>
                      </a:rPr>
                      <a:t>1 µm</a:t>
                    </a:r>
                  </a:p>
                </p:txBody>
              </p:sp>
              <p:sp>
                <p:nvSpPr>
                  <p:cNvPr id="53" name="ZoneTexte 16">
                    <a:extLst>
                      <a:ext uri="{FF2B5EF4-FFF2-40B4-BE49-F238E27FC236}">
                        <a16:creationId xmlns:a16="http://schemas.microsoft.com/office/drawing/2014/main" id="{13E2B355-B44D-482C-9CA4-51BDE481A8A2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48038" y="3476625"/>
                    <a:ext cx="863600" cy="3385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54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600" dirty="0">
                        <a:solidFill>
                          <a:srgbClr val="002060"/>
                        </a:solidFill>
                        <a:cs typeface="Calibri" panose="020F0502020204030204" pitchFamily="34" charset="0"/>
                      </a:rPr>
                      <a:t>10 µm</a:t>
                    </a:r>
                  </a:p>
                </p:txBody>
              </p:sp>
              <p:sp>
                <p:nvSpPr>
                  <p:cNvPr id="54" name="ZoneTexte 16">
                    <a:extLst>
                      <a:ext uri="{FF2B5EF4-FFF2-40B4-BE49-F238E27FC236}">
                        <a16:creationId xmlns:a16="http://schemas.microsoft.com/office/drawing/2014/main" id="{5DF5ADD0-F9B5-48B0-A1E1-D408F000D8CF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660087" y="2984446"/>
                    <a:ext cx="863600" cy="3385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600" dirty="0">
                        <a:solidFill>
                          <a:srgbClr val="002060"/>
                        </a:solidFill>
                        <a:cs typeface="Calibri" panose="020F0502020204030204" pitchFamily="34" charset="0"/>
                      </a:rPr>
                      <a:t>100 nm</a:t>
                    </a:r>
                  </a:p>
                </p:txBody>
              </p:sp>
              <p:sp>
                <p:nvSpPr>
                  <p:cNvPr id="55" name="ZoneTexte 16">
                    <a:extLst>
                      <a:ext uri="{FF2B5EF4-FFF2-40B4-BE49-F238E27FC236}">
                        <a16:creationId xmlns:a16="http://schemas.microsoft.com/office/drawing/2014/main" id="{407679EA-00EF-4D8F-85BC-2D033EE7825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732589" y="3462338"/>
                    <a:ext cx="863600" cy="3385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600" dirty="0">
                        <a:solidFill>
                          <a:srgbClr val="002060"/>
                        </a:solidFill>
                        <a:cs typeface="Calibri" panose="020F0502020204030204" pitchFamily="34" charset="0"/>
                      </a:rPr>
                      <a:t>10 nm</a:t>
                    </a:r>
                  </a:p>
                </p:txBody>
              </p:sp>
              <p:sp>
                <p:nvSpPr>
                  <p:cNvPr id="56" name="ZoneTexte 16">
                    <a:extLst>
                      <a:ext uri="{FF2B5EF4-FFF2-40B4-BE49-F238E27FC236}">
                        <a16:creationId xmlns:a16="http://schemas.microsoft.com/office/drawing/2014/main" id="{6AAC3D40-54DC-4D56-B0AB-EAA7689BA27C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627813" y="3476538"/>
                    <a:ext cx="1224063" cy="338125"/>
                  </a:xfrm>
                  <a:prstGeom prst="rect">
                    <a:avLst/>
                  </a:prstGeom>
                  <a:noFill/>
                  <a:ln w="25400">
                    <a:solidFill>
                      <a:schemeClr val="accent6">
                        <a:lumMod val="7500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  <a:defRPr/>
                    </a:pPr>
                    <a:r>
                      <a:rPr lang="fr-FR" altLang="fr-FR" sz="1600" dirty="0">
                        <a:solidFill>
                          <a:srgbClr val="002060"/>
                        </a:solidFill>
                        <a:cs typeface="Calibri" panose="020F0502020204030204" pitchFamily="34" charset="0"/>
                      </a:rPr>
                      <a:t>1 nm</a:t>
                    </a:r>
                  </a:p>
                </p:txBody>
              </p:sp>
              <p:cxnSp>
                <p:nvCxnSpPr>
                  <p:cNvPr id="57" name="Connecteur droit 56">
                    <a:extLst>
                      <a:ext uri="{FF2B5EF4-FFF2-40B4-BE49-F238E27FC236}">
                        <a16:creationId xmlns:a16="http://schemas.microsoft.com/office/drawing/2014/main" id="{20F1C42B-1A22-409C-BD59-24AFB5A672DB}"/>
                      </a:ext>
                    </a:extLst>
                  </p:cNvPr>
                  <p:cNvCxnSpPr/>
                  <p:nvPr/>
                </p:nvCxnSpPr>
                <p:spPr bwMode="auto">
                  <a:xfrm rot="16200000" flipV="1">
                    <a:off x="3627797" y="3924990"/>
                    <a:ext cx="303200" cy="0"/>
                  </a:xfrm>
                  <a:prstGeom prst="line">
                    <a:avLst/>
                  </a:prstGeom>
                  <a:ln w="25400">
                    <a:solidFill>
                      <a:srgbClr val="00B050">
                        <a:alpha val="37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Connecteur droit 57">
                    <a:extLst>
                      <a:ext uri="{FF2B5EF4-FFF2-40B4-BE49-F238E27FC236}">
                        <a16:creationId xmlns:a16="http://schemas.microsoft.com/office/drawing/2014/main" id="{BF2CFEA6-2848-498B-B3F0-25FAC37530CC}"/>
                      </a:ext>
                    </a:extLst>
                  </p:cNvPr>
                  <p:cNvCxnSpPr/>
                  <p:nvPr/>
                </p:nvCxnSpPr>
                <p:spPr bwMode="auto">
                  <a:xfrm rot="16200000" flipV="1">
                    <a:off x="5860005" y="3886351"/>
                    <a:ext cx="303200" cy="0"/>
                  </a:xfrm>
                  <a:prstGeom prst="line">
                    <a:avLst/>
                  </a:prstGeom>
                  <a:ln w="25400">
                    <a:solidFill>
                      <a:srgbClr val="00B050">
                        <a:alpha val="37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Connecteur droit 58">
                    <a:extLst>
                      <a:ext uri="{FF2B5EF4-FFF2-40B4-BE49-F238E27FC236}">
                        <a16:creationId xmlns:a16="http://schemas.microsoft.com/office/drawing/2014/main" id="{AEEAA15E-9D14-46B9-BD21-A97C89073C49}"/>
                      </a:ext>
                    </a:extLst>
                  </p:cNvPr>
                  <p:cNvCxnSpPr/>
                  <p:nvPr/>
                </p:nvCxnSpPr>
                <p:spPr bwMode="auto">
                  <a:xfrm rot="16200000" flipV="1">
                    <a:off x="7012625" y="3924990"/>
                    <a:ext cx="303200" cy="0"/>
                  </a:xfrm>
                  <a:prstGeom prst="line">
                    <a:avLst/>
                  </a:prstGeom>
                  <a:ln w="25400">
                    <a:solidFill>
                      <a:srgbClr val="00B050">
                        <a:alpha val="37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Connecteur droit 59">
                    <a:extLst>
                      <a:ext uri="{FF2B5EF4-FFF2-40B4-BE49-F238E27FC236}">
                        <a16:creationId xmlns:a16="http://schemas.microsoft.com/office/drawing/2014/main" id="{FBFE706B-4090-4258-AA95-95A2AE3A18A3}"/>
                      </a:ext>
                    </a:extLst>
                  </p:cNvPr>
                  <p:cNvCxnSpPr/>
                  <p:nvPr/>
                </p:nvCxnSpPr>
                <p:spPr bwMode="auto">
                  <a:xfrm rot="16200000" flipV="1">
                    <a:off x="4715322" y="3917053"/>
                    <a:ext cx="287326" cy="0"/>
                  </a:xfrm>
                  <a:prstGeom prst="line">
                    <a:avLst/>
                  </a:prstGeom>
                  <a:ln w="254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Connecteur droit 60">
                    <a:extLst>
                      <a:ext uri="{FF2B5EF4-FFF2-40B4-BE49-F238E27FC236}">
                        <a16:creationId xmlns:a16="http://schemas.microsoft.com/office/drawing/2014/main" id="{C8932EE1-E60D-46A1-A933-81E2D3D7E79B}"/>
                      </a:ext>
                    </a:extLst>
                  </p:cNvPr>
                  <p:cNvCxnSpPr/>
                  <p:nvPr/>
                </p:nvCxnSpPr>
                <p:spPr bwMode="auto">
                  <a:xfrm rot="16200000" flipV="1">
                    <a:off x="8108088" y="3917053"/>
                    <a:ext cx="287326" cy="0"/>
                  </a:xfrm>
                  <a:prstGeom prst="line">
                    <a:avLst/>
                  </a:prstGeom>
                  <a:ln w="254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ZoneTexte 16">
                    <a:extLst>
                      <a:ext uri="{FF2B5EF4-FFF2-40B4-BE49-F238E27FC236}">
                        <a16:creationId xmlns:a16="http://schemas.microsoft.com/office/drawing/2014/main" id="{FFECA910-31E0-4BBB-BC47-2205C67D5A3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31685" y="5062344"/>
                    <a:ext cx="863600" cy="3077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400" b="1" dirty="0">
                        <a:solidFill>
                          <a:srgbClr val="002060"/>
                        </a:solidFill>
                        <a:cs typeface="Calibri" panose="020F0502020204030204" pitchFamily="34" charset="0"/>
                      </a:rPr>
                      <a:t>Cellules</a:t>
                    </a:r>
                  </a:p>
                </p:txBody>
              </p:sp>
              <p:cxnSp>
                <p:nvCxnSpPr>
                  <p:cNvPr id="63" name="Connecteur droit 62">
                    <a:extLst>
                      <a:ext uri="{FF2B5EF4-FFF2-40B4-BE49-F238E27FC236}">
                        <a16:creationId xmlns:a16="http://schemas.microsoft.com/office/drawing/2014/main" id="{025D9F21-BE48-4EC7-AF51-B6B185CF7AF3}"/>
                      </a:ext>
                    </a:extLst>
                  </p:cNvPr>
                  <p:cNvCxnSpPr/>
                  <p:nvPr/>
                </p:nvCxnSpPr>
                <p:spPr bwMode="auto">
                  <a:xfrm rot="5400000" flipH="1" flipV="1">
                    <a:off x="3635734" y="4305462"/>
                    <a:ext cx="287326" cy="0"/>
                  </a:xfrm>
                  <a:prstGeom prst="line">
                    <a:avLst/>
                  </a:prstGeom>
                  <a:ln w="5080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Connecteur droit 63">
                    <a:extLst>
                      <a:ext uri="{FF2B5EF4-FFF2-40B4-BE49-F238E27FC236}">
                        <a16:creationId xmlns:a16="http://schemas.microsoft.com/office/drawing/2014/main" id="{8B8A7461-A036-453F-B2FC-823DFA327C3D}"/>
                      </a:ext>
                    </a:extLst>
                  </p:cNvPr>
                  <p:cNvCxnSpPr/>
                  <p:nvPr/>
                </p:nvCxnSpPr>
                <p:spPr bwMode="auto">
                  <a:xfrm rot="5400000" flipH="1" flipV="1">
                    <a:off x="4356518" y="4331219"/>
                    <a:ext cx="287326" cy="0"/>
                  </a:xfrm>
                  <a:prstGeom prst="line">
                    <a:avLst/>
                  </a:prstGeom>
                  <a:ln w="5080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Connecteur droit 64">
                    <a:extLst>
                      <a:ext uri="{FF2B5EF4-FFF2-40B4-BE49-F238E27FC236}">
                        <a16:creationId xmlns:a16="http://schemas.microsoft.com/office/drawing/2014/main" id="{F2ACFAB7-968C-4A49-9A17-5CE9521C42B0}"/>
                      </a:ext>
                    </a:extLst>
                  </p:cNvPr>
                  <p:cNvCxnSpPr/>
                  <p:nvPr/>
                </p:nvCxnSpPr>
                <p:spPr bwMode="auto">
                  <a:xfrm rot="5400000" flipH="1" flipV="1">
                    <a:off x="5075715" y="4228191"/>
                    <a:ext cx="287326" cy="0"/>
                  </a:xfrm>
                  <a:prstGeom prst="line">
                    <a:avLst/>
                  </a:prstGeom>
                  <a:ln w="5080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66" name="Image 61" descr="AM globule rouge 2.gif">
                    <a:extLst>
                      <a:ext uri="{FF2B5EF4-FFF2-40B4-BE49-F238E27FC236}">
                        <a16:creationId xmlns:a16="http://schemas.microsoft.com/office/drawing/2014/main" id="{ECBE732E-64DE-4ADB-BFA0-1B3D120343C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942393" y="4426060"/>
                    <a:ext cx="622300" cy="5857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7" name="Image 60" descr="AM cellule 2.gif">
                    <a:extLst>
                      <a:ext uri="{FF2B5EF4-FFF2-40B4-BE49-F238E27FC236}">
                        <a16:creationId xmlns:a16="http://schemas.microsoft.com/office/drawing/2014/main" id="{10C750E2-A396-49BE-BDA6-DCF06DCEC99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419475" y="4451521"/>
                    <a:ext cx="695325" cy="6111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68" name="ZoneTexte 16">
                    <a:extLst>
                      <a:ext uri="{FF2B5EF4-FFF2-40B4-BE49-F238E27FC236}">
                        <a16:creationId xmlns:a16="http://schemas.microsoft.com/office/drawing/2014/main" id="{477BC3F1-E8E3-47BA-A961-28B6DD00A4D4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177273" y="5750262"/>
                    <a:ext cx="3449636" cy="55401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600" b="1" dirty="0">
                        <a:solidFill>
                          <a:srgbClr val="C00000"/>
                        </a:solidFill>
                        <a:cs typeface="Calibri" panose="020F0502020204030204" pitchFamily="34" charset="0"/>
                      </a:rPr>
                      <a:t>Particules fines</a:t>
                    </a:r>
                  </a:p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400" dirty="0">
                        <a:solidFill>
                          <a:srgbClr val="C00000"/>
                        </a:solidFill>
                        <a:cs typeface="Calibri" panose="020F0502020204030204" pitchFamily="34" charset="0"/>
                      </a:rPr>
                      <a:t>(Participant à la pollution de l’air)</a:t>
                    </a:r>
                  </a:p>
                </p:txBody>
              </p:sp>
              <p:cxnSp>
                <p:nvCxnSpPr>
                  <p:cNvPr id="69" name="Connecteur droit avec flèche 68">
                    <a:extLst>
                      <a:ext uri="{FF2B5EF4-FFF2-40B4-BE49-F238E27FC236}">
                        <a16:creationId xmlns:a16="http://schemas.microsoft.com/office/drawing/2014/main" id="{7F8E5449-D918-4590-A948-DB1282D81D3B}"/>
                      </a:ext>
                    </a:extLst>
                  </p:cNvPr>
                  <p:cNvCxnSpPr/>
                  <p:nvPr/>
                </p:nvCxnSpPr>
                <p:spPr bwMode="auto">
                  <a:xfrm rot="10800000">
                    <a:off x="4643068" y="6297417"/>
                    <a:ext cx="4500932" cy="1587"/>
                  </a:xfrm>
                  <a:prstGeom prst="straightConnector1">
                    <a:avLst/>
                  </a:prstGeom>
                  <a:ln w="28575">
                    <a:solidFill>
                      <a:srgbClr val="C0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0" name="Rectangle 4">
                    <a:extLst>
                      <a:ext uri="{FF2B5EF4-FFF2-40B4-BE49-F238E27FC236}">
                        <a16:creationId xmlns:a16="http://schemas.microsoft.com/office/drawing/2014/main" id="{F36D71B0-F908-41AA-8758-E61C50A857A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26681" y="6310286"/>
                    <a:ext cx="627148" cy="27698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200" dirty="0">
                        <a:solidFill>
                          <a:srgbClr val="C00000"/>
                        </a:solidFill>
                        <a:cs typeface="Calibri" panose="020F0502020204030204" pitchFamily="34" charset="0"/>
                      </a:rPr>
                      <a:t>PM 2,5</a:t>
                    </a:r>
                  </a:p>
                </p:txBody>
              </p:sp>
              <p:sp>
                <p:nvSpPr>
                  <p:cNvPr id="72" name="ZoneTexte 16">
                    <a:extLst>
                      <a:ext uri="{FF2B5EF4-FFF2-40B4-BE49-F238E27FC236}">
                        <a16:creationId xmlns:a16="http://schemas.microsoft.com/office/drawing/2014/main" id="{982261DB-5B80-44E0-97E6-98A49B7EFC7C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83528" y="2985666"/>
                    <a:ext cx="1943680" cy="4616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54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200" i="1" dirty="0">
                        <a:solidFill>
                          <a:srgbClr val="002060"/>
                        </a:solidFill>
                        <a:cs typeface="Calibri" panose="020F0502020204030204" pitchFamily="34" charset="0"/>
                      </a:rPr>
                      <a:t>1 micromètre = </a:t>
                    </a:r>
                    <a:br>
                      <a:rPr lang="fr-FR" altLang="fr-FR" sz="1200" i="1" dirty="0">
                        <a:solidFill>
                          <a:srgbClr val="002060"/>
                        </a:solidFill>
                        <a:cs typeface="Calibri" panose="020F0502020204030204" pitchFamily="34" charset="0"/>
                      </a:rPr>
                    </a:br>
                    <a:r>
                      <a:rPr lang="fr-FR" altLang="fr-FR" sz="1200" i="1" dirty="0">
                        <a:solidFill>
                          <a:srgbClr val="002060"/>
                        </a:solidFill>
                        <a:cs typeface="Calibri" panose="020F0502020204030204" pitchFamily="34" charset="0"/>
                      </a:rPr>
                      <a:t>1 millième de millimètre</a:t>
                    </a:r>
                  </a:p>
                </p:txBody>
              </p:sp>
              <p:sp>
                <p:nvSpPr>
                  <p:cNvPr id="73" name="ZoneTexte 16">
                    <a:extLst>
                      <a:ext uri="{FF2B5EF4-FFF2-40B4-BE49-F238E27FC236}">
                        <a16:creationId xmlns:a16="http://schemas.microsoft.com/office/drawing/2014/main" id="{9B5E7046-7672-4966-80EE-DDAA30CCD11D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43916" y="3001435"/>
                    <a:ext cx="1792007" cy="4616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54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200" i="1" dirty="0">
                        <a:solidFill>
                          <a:srgbClr val="002060"/>
                        </a:solidFill>
                        <a:cs typeface="Calibri" panose="020F0502020204030204" pitchFamily="34" charset="0"/>
                      </a:rPr>
                      <a:t>1 nanomètre = </a:t>
                    </a:r>
                    <a:br>
                      <a:rPr lang="fr-FR" altLang="fr-FR" sz="1200" i="1" dirty="0">
                        <a:solidFill>
                          <a:srgbClr val="002060"/>
                        </a:solidFill>
                        <a:cs typeface="Calibri" panose="020F0502020204030204" pitchFamily="34" charset="0"/>
                      </a:rPr>
                    </a:br>
                    <a:r>
                      <a:rPr lang="fr-FR" altLang="fr-FR" sz="1200" i="1" dirty="0">
                        <a:solidFill>
                          <a:srgbClr val="002060"/>
                        </a:solidFill>
                        <a:cs typeface="Calibri" panose="020F0502020204030204" pitchFamily="34" charset="0"/>
                      </a:rPr>
                      <a:t>1 millième de micromètre</a:t>
                    </a:r>
                  </a:p>
                </p:txBody>
              </p:sp>
              <p:sp>
                <p:nvSpPr>
                  <p:cNvPr id="74" name="ZoneTexte 16">
                    <a:extLst>
                      <a:ext uri="{FF2B5EF4-FFF2-40B4-BE49-F238E27FC236}">
                        <a16:creationId xmlns:a16="http://schemas.microsoft.com/office/drawing/2014/main" id="{4F6F62B7-E816-432E-B2B0-1EE38436844F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986462" y="3933056"/>
                    <a:ext cx="3157538" cy="307765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400">
                        <a:latin typeface="Candara" panose="020E0502030303020204" pitchFamily="34" charset="0"/>
                        <a:cs typeface="Arial" panose="020B0604020202020204" pitchFamily="34" charset="0"/>
                      </a:rPr>
                      <a:t>nanoparticules</a:t>
                    </a:r>
                  </a:p>
                </p:txBody>
              </p:sp>
              <p:sp>
                <p:nvSpPr>
                  <p:cNvPr id="75" name="ZoneTexte 16">
                    <a:extLst>
                      <a:ext uri="{FF2B5EF4-FFF2-40B4-BE49-F238E27FC236}">
                        <a16:creationId xmlns:a16="http://schemas.microsoft.com/office/drawing/2014/main" id="{8B8B488C-5942-4A51-B65C-213E4C828A80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077186" y="5072190"/>
                    <a:ext cx="956203" cy="73868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400" b="1" dirty="0">
                        <a:solidFill>
                          <a:srgbClr val="002060"/>
                        </a:solidFill>
                        <a:cs typeface="Calibri" panose="020F0502020204030204" pitchFamily="34" charset="0"/>
                      </a:rPr>
                      <a:t>Bactéries</a:t>
                    </a:r>
                  </a:p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400" b="1" dirty="0">
                      <a:solidFill>
                        <a:srgbClr val="002060"/>
                      </a:solidFill>
                      <a:latin typeface="Candara" panose="020E0502030303020204" pitchFamily="34" charset="0"/>
                      <a:cs typeface="Arial" panose="020B0604020202020204" pitchFamily="34" charset="0"/>
                    </a:endParaRPr>
                  </a:p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400" b="1" dirty="0">
                      <a:solidFill>
                        <a:srgbClr val="002060"/>
                      </a:solidFill>
                      <a:latin typeface="Candara" panose="020E0502030303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6" name="ZoneTexte 16">
                    <a:extLst>
                      <a:ext uri="{FF2B5EF4-FFF2-40B4-BE49-F238E27FC236}">
                        <a16:creationId xmlns:a16="http://schemas.microsoft.com/office/drawing/2014/main" id="{F56436EC-F565-4EAF-921F-AE4D0C0ED290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11829" y="5063528"/>
                    <a:ext cx="902113" cy="5232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400" b="1" dirty="0">
                        <a:solidFill>
                          <a:srgbClr val="002060"/>
                        </a:solidFill>
                        <a:cs typeface="Calibri" panose="020F0502020204030204" pitchFamily="34" charset="0"/>
                      </a:rPr>
                      <a:t>Globules</a:t>
                    </a:r>
                    <a:r>
                      <a:rPr lang="fr-FR" altLang="fr-FR" sz="1400" b="1" dirty="0">
                        <a:solidFill>
                          <a:srgbClr val="002060"/>
                        </a:solidFill>
                        <a:latin typeface="Candara" panose="020E0502030303020204" pitchFamily="34" charset="0"/>
                        <a:cs typeface="Arial" panose="020B0604020202020204" pitchFamily="34" charset="0"/>
                      </a:rPr>
                      <a:t> rouges</a:t>
                    </a:r>
                  </a:p>
                </p:txBody>
              </p:sp>
              <p:pic>
                <p:nvPicPr>
                  <p:cNvPr id="77" name="Image 64" descr="AM bacterie 2.gif">
                    <a:extLst>
                      <a:ext uri="{FF2B5EF4-FFF2-40B4-BE49-F238E27FC236}">
                        <a16:creationId xmlns:a16="http://schemas.microsoft.com/office/drawing/2014/main" id="{BD19DFC5-C885-4B7B-8461-58E94486230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65280">
                    <a:off x="4202470" y="4415657"/>
                    <a:ext cx="592138" cy="565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48" name="ZoneTexte 16">
                  <a:extLst>
                    <a:ext uri="{FF2B5EF4-FFF2-40B4-BE49-F238E27FC236}">
                      <a16:creationId xmlns:a16="http://schemas.microsoft.com/office/drawing/2014/main" id="{586D2837-9432-44F2-A0F4-BF22F7AEAB6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99825" y="3933825"/>
                  <a:ext cx="3311741" cy="307765"/>
                </a:xfrm>
                <a:prstGeom prst="rect">
                  <a:avLst/>
                </a:prstGeom>
                <a:solidFill>
                  <a:srgbClr val="2844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400">
                      <a:solidFill>
                        <a:schemeClr val="bg1"/>
                      </a:solidFill>
                      <a:latin typeface="Candara" panose="020E0502030303020204" pitchFamily="34" charset="0"/>
                      <a:cs typeface="Arial" panose="020B0604020202020204" pitchFamily="34" charset="0"/>
                    </a:rPr>
                    <a:t>microparticules</a:t>
                  </a:r>
                </a:p>
              </p:txBody>
            </p:sp>
          </p:grpSp>
        </p:grpSp>
        <p:cxnSp>
          <p:nvCxnSpPr>
            <p:cNvPr id="43" name="Connecteur droit avec flèche 42">
              <a:extLst>
                <a:ext uri="{FF2B5EF4-FFF2-40B4-BE49-F238E27FC236}">
                  <a16:creationId xmlns:a16="http://schemas.microsoft.com/office/drawing/2014/main" id="{6F05D06A-7C91-4FE5-9FDC-416D0EE6ED87}"/>
                </a:ext>
              </a:extLst>
            </p:cNvPr>
            <p:cNvCxnSpPr/>
            <p:nvPr/>
          </p:nvCxnSpPr>
          <p:spPr bwMode="auto">
            <a:xfrm>
              <a:off x="3476160" y="2317684"/>
              <a:ext cx="5488437" cy="4762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ZoneTexte 13">
              <a:extLst>
                <a:ext uri="{FF2B5EF4-FFF2-40B4-BE49-F238E27FC236}">
                  <a16:creationId xmlns:a16="http://schemas.microsoft.com/office/drawing/2014/main" id="{B4BB364A-CD91-4904-BCB7-DCF999947F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2393" y="1899068"/>
              <a:ext cx="2881501" cy="461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400" b="1" dirty="0">
                  <a:solidFill>
                    <a:srgbClr val="002060"/>
                  </a:solidFill>
                  <a:cs typeface="Calibri" panose="020F0502020204030204" pitchFamily="34" charset="0"/>
                </a:rPr>
                <a:t>Invisible à l’œil nu</a:t>
              </a:r>
            </a:p>
          </p:txBody>
        </p:sp>
      </p:grpSp>
      <p:grpSp>
        <p:nvGrpSpPr>
          <p:cNvPr id="20" name="Groupe 60">
            <a:extLst>
              <a:ext uri="{FF2B5EF4-FFF2-40B4-BE49-F238E27FC236}">
                <a16:creationId xmlns:a16="http://schemas.microsoft.com/office/drawing/2014/main" id="{4468E83B-6F75-4E30-A40E-CEE68C0F143F}"/>
              </a:ext>
            </a:extLst>
          </p:cNvPr>
          <p:cNvGrpSpPr>
            <a:grpSpLocks/>
          </p:cNvGrpSpPr>
          <p:nvPr/>
        </p:nvGrpSpPr>
        <p:grpSpPr bwMode="auto">
          <a:xfrm>
            <a:off x="2014979" y="1359764"/>
            <a:ext cx="3348037" cy="5632450"/>
            <a:chOff x="0" y="1209675"/>
            <a:chExt cx="3348038" cy="5632450"/>
          </a:xfrm>
        </p:grpSpPr>
        <p:sp>
          <p:nvSpPr>
            <p:cNvPr id="21" name="ZoneTexte 79">
              <a:extLst>
                <a:ext uri="{FF2B5EF4-FFF2-40B4-BE49-F238E27FC236}">
                  <a16:creationId xmlns:a16="http://schemas.microsoft.com/office/drawing/2014/main" id="{6B00ACFD-74D9-46A5-9041-43283EFE78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209675"/>
              <a:ext cx="3348038" cy="5632450"/>
            </a:xfrm>
            <a:prstGeom prst="rect">
              <a:avLst/>
            </a:prstGeom>
            <a:solidFill>
              <a:srgbClr val="FBE0CD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ndara" panose="020E0502030303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ndara" panose="020E0502030303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ndara" panose="020E0502030303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ndara" panose="020E0502030303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ndara" panose="020E0502030303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ndara" panose="020E0502030303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ndara" panose="020E0502030303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ndara" panose="020E0502030303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ndara" panose="020E0502030303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ndara" panose="020E0502030303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ndara" panose="020E0502030303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ndara" panose="020E0502030303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ndara" panose="020E0502030303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ndara" panose="020E0502030303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ndara" panose="020E0502030303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ndara" panose="020E0502030303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ndara" panose="020E0502030303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ndara" panose="020E0502030303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ndara" panose="020E0502030303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ndara" panose="020E0502030303020204" pitchFamily="34" charset="0"/>
              </a:endParaRPr>
            </a:p>
          </p:txBody>
        </p:sp>
        <p:grpSp>
          <p:nvGrpSpPr>
            <p:cNvPr id="22" name="Groupe 59">
              <a:extLst>
                <a:ext uri="{FF2B5EF4-FFF2-40B4-BE49-F238E27FC236}">
                  <a16:creationId xmlns:a16="http://schemas.microsoft.com/office/drawing/2014/main" id="{98445A7F-5FF0-45D0-8CFE-55231889A1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340237"/>
              <a:ext cx="3311526" cy="2717413"/>
              <a:chOff x="0" y="1340237"/>
              <a:chExt cx="3311526" cy="2717413"/>
            </a:xfrm>
          </p:grpSpPr>
          <p:pic>
            <p:nvPicPr>
              <p:cNvPr id="23" name="Picture 12" descr="C:\Users\Victor-Hugo ESPINOSA\Desktop\Sauvegarde Marie Anne\Diaporama Air et Moi\illustrations ATMO\Dessins-Coupes\AM oeil.gif">
                <a:extLst>
                  <a:ext uri="{FF2B5EF4-FFF2-40B4-BE49-F238E27FC236}">
                    <a16:creationId xmlns:a16="http://schemas.microsoft.com/office/drawing/2014/main" id="{F57B60B8-0016-414E-8BBF-92682B20C8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9083" y="1340237"/>
                <a:ext cx="504825" cy="792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9E54867B-9F59-4C74-815F-FFE19DCFFA47}"/>
                  </a:ext>
                </a:extLst>
              </p:cNvPr>
              <p:cNvCxnSpPr/>
              <p:nvPr/>
            </p:nvCxnSpPr>
            <p:spPr bwMode="auto">
              <a:xfrm>
                <a:off x="0" y="4057650"/>
                <a:ext cx="3311526" cy="0"/>
              </a:xfrm>
              <a:prstGeom prst="line">
                <a:avLst/>
              </a:prstGeom>
              <a:ln w="508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3592787-CFA6-4335-8BB4-7B2C3036D5A0}"/>
              </a:ext>
            </a:extLst>
          </p:cNvPr>
          <p:cNvSpPr/>
          <p:nvPr/>
        </p:nvSpPr>
        <p:spPr>
          <a:xfrm>
            <a:off x="-3175" y="0"/>
            <a:ext cx="376238" cy="6865938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Google Shape;120;p9"/>
          <p:cNvSpPr txBox="1">
            <a:spLocks/>
          </p:cNvSpPr>
          <p:nvPr/>
        </p:nvSpPr>
        <p:spPr>
          <a:xfrm>
            <a:off x="373063" y="1558227"/>
            <a:ext cx="11658600" cy="635000"/>
          </a:xfrm>
          <a:prstGeom prst="rect">
            <a:avLst/>
          </a:prstGeom>
        </p:spPr>
        <p:txBody>
          <a:bodyPr lIns="0" tIns="12700" rIns="0" bIns="0" anchor="t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1270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Roboto" charset="0"/>
              <a:cs typeface="Calibri" panose="020F0502020204030204" pitchFamily="34" charset="0"/>
            </a:endParaRPr>
          </a:p>
        </p:txBody>
      </p:sp>
      <p:sp>
        <p:nvSpPr>
          <p:cNvPr id="16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 txBox="1">
            <a:spLocks/>
          </p:cNvSpPr>
          <p:nvPr/>
        </p:nvSpPr>
        <p:spPr bwMode="auto">
          <a:xfrm>
            <a:off x="11272310" y="6356350"/>
            <a:ext cx="1005416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fr-FR" altLang="fr-FR" sz="20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6</a:t>
            </a:r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BackgroundTitle"/>
          <p:cNvSpPr/>
          <p:nvPr/>
        </p:nvSpPr>
        <p:spPr>
          <a:xfrm>
            <a:off x="1579563" y="47625"/>
            <a:ext cx="10458450" cy="1154113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1919288" y="352382"/>
            <a:ext cx="9286547" cy="571500"/>
          </a:xfrm>
          <a:prstGeom prst="rect">
            <a:avLst/>
          </a:prstGeom>
        </p:spPr>
        <p:txBody>
          <a:bodyPr/>
          <a:lstStyle/>
          <a:p>
            <a:pPr marL="12700"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A2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ED1A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 / </a:t>
            </a:r>
            <a:r>
              <a:rPr lang="fr-FR" sz="3200" b="1" dirty="0">
                <a:solidFill>
                  <a:schemeClr val="bg1"/>
                </a:solidFill>
                <a:ea typeface="Roboto" charset="0"/>
                <a:cs typeface="Calibri" panose="020F0502020204030204" pitchFamily="34" charset="0"/>
              </a:rPr>
              <a:t>La pollution de l’air la plus toxique est invisible !</a:t>
            </a:r>
            <a:endParaRPr lang="fr-FR" altLang="fr-FR" sz="3200" b="1" dirty="0">
              <a:solidFill>
                <a:schemeClr val="bg1"/>
              </a:solidFill>
              <a:ea typeface="Roboto" charset="0"/>
              <a:cs typeface="Calibri" panose="020F0502020204030204" pitchFamily="34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746">
            <a:off x="334139" y="97631"/>
            <a:ext cx="1154770" cy="1179512"/>
          </a:xfrm>
          <a:prstGeom prst="rect">
            <a:avLst/>
          </a:prstGeom>
        </p:spPr>
      </p:pic>
      <p:pic>
        <p:nvPicPr>
          <p:cNvPr id="26" name="Image 64">
            <a:extLst>
              <a:ext uri="{FF2B5EF4-FFF2-40B4-BE49-F238E27FC236}">
                <a16:creationId xmlns:a16="http://schemas.microsoft.com/office/drawing/2014/main" id="{E187E7C5-14A3-4585-801E-DFAF0EBDCA8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07713" y="253948"/>
            <a:ext cx="1079500" cy="76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0D794326-29B3-4532-A3EE-EDDC0C495CF9}"/>
              </a:ext>
            </a:extLst>
          </p:cNvPr>
          <p:cNvCxnSpPr/>
          <p:nvPr/>
        </p:nvCxnSpPr>
        <p:spPr bwMode="auto">
          <a:xfrm rot="16200000" flipV="1">
            <a:off x="3440906" y="4112532"/>
            <a:ext cx="287337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98A8C6AD-8797-4AA5-9A44-C7D782489CEB}"/>
              </a:ext>
            </a:extLst>
          </p:cNvPr>
          <p:cNvCxnSpPr/>
          <p:nvPr/>
        </p:nvCxnSpPr>
        <p:spPr bwMode="auto">
          <a:xfrm rot="16200000" flipV="1">
            <a:off x="2268537" y="4102213"/>
            <a:ext cx="307975" cy="0"/>
          </a:xfrm>
          <a:prstGeom prst="line">
            <a:avLst/>
          </a:prstGeom>
          <a:ln w="25400">
            <a:solidFill>
              <a:srgbClr val="00B050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16">
            <a:extLst>
              <a:ext uri="{FF2B5EF4-FFF2-40B4-BE49-F238E27FC236}">
                <a16:creationId xmlns:a16="http://schemas.microsoft.com/office/drawing/2014/main" id="{3773DF93-8742-482F-B0E4-8D29E294E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1838" y="3648188"/>
            <a:ext cx="8270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10 mm</a:t>
            </a:r>
          </a:p>
        </p:txBody>
      </p:sp>
      <p:sp>
        <p:nvSpPr>
          <p:cNvPr id="30" name="ZoneTexte 16">
            <a:extLst>
              <a:ext uri="{FF2B5EF4-FFF2-40B4-BE49-F238E27FC236}">
                <a16:creationId xmlns:a16="http://schemas.microsoft.com/office/drawing/2014/main" id="{A2958636-DE4A-418F-9003-96F49F050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4975" y="3645013"/>
            <a:ext cx="9620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 dirty="0">
                <a:solidFill>
                  <a:srgbClr val="002060"/>
                </a:solidFill>
                <a:cs typeface="Calibri" panose="020F0502020204030204" pitchFamily="34" charset="0"/>
              </a:rPr>
              <a:t>100 µm</a:t>
            </a:r>
          </a:p>
        </p:txBody>
      </p:sp>
      <p:sp>
        <p:nvSpPr>
          <p:cNvPr id="31" name="ZoneTexte 16">
            <a:extLst>
              <a:ext uri="{FF2B5EF4-FFF2-40B4-BE49-F238E27FC236}">
                <a16:creationId xmlns:a16="http://schemas.microsoft.com/office/drawing/2014/main" id="{755CD0C2-87FF-4495-A599-70E6655F9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7038" y="3645013"/>
            <a:ext cx="1223962" cy="338137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 dirty="0">
                <a:solidFill>
                  <a:srgbClr val="008000"/>
                </a:solidFill>
                <a:cs typeface="Calibri" panose="020F0502020204030204" pitchFamily="34" charset="0"/>
              </a:rPr>
              <a:t>1 mm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726E8683-5607-4C1E-BCBF-C23781EB0950}"/>
              </a:ext>
            </a:extLst>
          </p:cNvPr>
          <p:cNvCxnSpPr/>
          <p:nvPr/>
        </p:nvCxnSpPr>
        <p:spPr bwMode="auto">
          <a:xfrm rot="16200000" flipV="1">
            <a:off x="4575969" y="4104594"/>
            <a:ext cx="303212" cy="0"/>
          </a:xfrm>
          <a:prstGeom prst="line">
            <a:avLst/>
          </a:prstGeom>
          <a:ln w="25400">
            <a:solidFill>
              <a:srgbClr val="00B050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16">
            <a:extLst>
              <a:ext uri="{FF2B5EF4-FFF2-40B4-BE49-F238E27FC236}">
                <a16:creationId xmlns:a16="http://schemas.microsoft.com/office/drawing/2014/main" id="{C214667C-C06A-4DF6-AEE3-0240E3C06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0888" y="5230925"/>
            <a:ext cx="863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rgbClr val="002060"/>
                </a:solidFill>
                <a:cs typeface="Calibri" panose="020F0502020204030204" pitchFamily="34" charset="0"/>
              </a:rPr>
              <a:t>Cheveux</a:t>
            </a:r>
          </a:p>
        </p:txBody>
      </p:sp>
      <p:sp>
        <p:nvSpPr>
          <p:cNvPr id="34" name="ZoneTexte 16">
            <a:extLst>
              <a:ext uri="{FF2B5EF4-FFF2-40B4-BE49-F238E27FC236}">
                <a16:creationId xmlns:a16="http://schemas.microsoft.com/office/drawing/2014/main" id="{C105D4C8-C55C-4572-984E-7FC02953A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2700" y="5234100"/>
            <a:ext cx="863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rgbClr val="002060"/>
                </a:solidFill>
                <a:cs typeface="Calibri" panose="020F0502020204030204" pitchFamily="34" charset="0"/>
              </a:rPr>
              <a:t>Fourmis</a:t>
            </a: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5C85F4DE-5D7A-4217-A2A3-F5978B9B6B15}"/>
              </a:ext>
            </a:extLst>
          </p:cNvPr>
          <p:cNvCxnSpPr/>
          <p:nvPr/>
        </p:nvCxnSpPr>
        <p:spPr bwMode="auto">
          <a:xfrm rot="5400000" flipH="1" flipV="1">
            <a:off x="2855119" y="4407807"/>
            <a:ext cx="287337" cy="0"/>
          </a:xfrm>
          <a:prstGeom prst="line">
            <a:avLst/>
          </a:prstGeom>
          <a:ln w="508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78817F2F-7C90-4813-9E50-B6DD59B0E6F7}"/>
              </a:ext>
            </a:extLst>
          </p:cNvPr>
          <p:cNvCxnSpPr/>
          <p:nvPr/>
        </p:nvCxnSpPr>
        <p:spPr bwMode="auto">
          <a:xfrm rot="5400000" flipH="1" flipV="1">
            <a:off x="4942681" y="4497959"/>
            <a:ext cx="287337" cy="0"/>
          </a:xfrm>
          <a:prstGeom prst="line">
            <a:avLst/>
          </a:prstGeom>
          <a:ln w="508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10" descr="C:\Users\Victor-Hugo ESPINOSA\Desktop\Sauvegarde Marie Anne\Diaporama Air et Moi\illustrations ATMO\Dessins-Coupes\AM cheveu.gif">
            <a:extLst>
              <a:ext uri="{FF2B5EF4-FFF2-40B4-BE49-F238E27FC236}">
                <a16:creationId xmlns:a16="http://schemas.microsoft.com/office/drawing/2014/main" id="{4B888BCD-D4C9-4E22-81B8-DE0A3E85C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4647618"/>
            <a:ext cx="316051" cy="55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1" descr="C:\Users\Victor-Hugo ESPINOSA\Desktop\Sauvegarde Marie Anne\Diaporama Air et Moi\illustrations ATMO\Dessins-Coupes\AM fourmi.gif">
            <a:extLst>
              <a:ext uri="{FF2B5EF4-FFF2-40B4-BE49-F238E27FC236}">
                <a16:creationId xmlns:a16="http://schemas.microsoft.com/office/drawing/2014/main" id="{442915F4-E917-494C-AB3E-2C4101367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5" y="4605450"/>
            <a:ext cx="68262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ZoneTexte 13">
            <a:extLst>
              <a:ext uri="{FF2B5EF4-FFF2-40B4-BE49-F238E27FC236}">
                <a16:creationId xmlns:a16="http://schemas.microsoft.com/office/drawing/2014/main" id="{B429F1B5-FA33-4F40-A3FB-82D0B856D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0613" y="2064023"/>
            <a:ext cx="2344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Visible à l’œil nu</a:t>
            </a:r>
          </a:p>
        </p:txBody>
      </p:sp>
      <p:sp>
        <p:nvSpPr>
          <p:cNvPr id="40" name="ZoneTexte 16">
            <a:extLst>
              <a:ext uri="{FF2B5EF4-FFF2-40B4-BE49-F238E27FC236}">
                <a16:creationId xmlns:a16="http://schemas.microsoft.com/office/drawing/2014/main" id="{FDC9E41D-CBB6-408B-890B-6333685CF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8763" y="3165588"/>
            <a:ext cx="1571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 i="1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 millimètre = </a:t>
            </a:r>
            <a:br>
              <a:rPr lang="fr-FR" altLang="fr-FR" sz="1200" i="1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fr-FR" altLang="fr-FR" sz="1200" i="1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 </a:t>
            </a:r>
            <a:r>
              <a:rPr lang="fr-FR" altLang="fr-FR" sz="1200" i="1" dirty="0">
                <a:solidFill>
                  <a:srgbClr val="002060"/>
                </a:solidFill>
                <a:cs typeface="Calibri" panose="020F0502020204030204" pitchFamily="34" charset="0"/>
              </a:rPr>
              <a:t>millième</a:t>
            </a:r>
            <a:r>
              <a:rPr lang="fr-FR" altLang="fr-FR" sz="1200" i="1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de mètre</a:t>
            </a:r>
            <a:endParaRPr lang="fr-FR" altLang="fr-FR" sz="1600" i="1" dirty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2545C9FB-290E-4484-B605-7878F82DA1F9}"/>
              </a:ext>
            </a:extLst>
          </p:cNvPr>
          <p:cNvCxnSpPr/>
          <p:nvPr/>
        </p:nvCxnSpPr>
        <p:spPr bwMode="auto">
          <a:xfrm flipH="1" flipV="1">
            <a:off x="2092325" y="2489473"/>
            <a:ext cx="3109913" cy="15875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Btn_Camera-Fourmis">
            <a:hlinkClick r:id="rId10" action="ppaction://hlinksldjump"/>
            <a:extLst>
              <a:ext uri="{FF2B5EF4-FFF2-40B4-BE49-F238E27FC236}">
                <a16:creationId xmlns:a16="http://schemas.microsoft.com/office/drawing/2014/main" id="{B1994D73-6627-42BC-9F11-3C56263E6F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432" y="5579984"/>
            <a:ext cx="32385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Btn_Camera-Cell">
            <a:hlinkClick r:id="rId12" action="ppaction://hlinksldjump"/>
            <a:extLst>
              <a:ext uri="{FF2B5EF4-FFF2-40B4-BE49-F238E27FC236}">
                <a16:creationId xmlns:a16="http://schemas.microsoft.com/office/drawing/2014/main" id="{9DE279CA-4BD7-4360-8D12-7F56B1C41A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142" y="5569964"/>
            <a:ext cx="32385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Btn_Camera-Cell">
            <a:hlinkClick r:id="rId13" action="ppaction://hlinksldjump"/>
            <a:extLst>
              <a:ext uri="{FF2B5EF4-FFF2-40B4-BE49-F238E27FC236}">
                <a16:creationId xmlns:a16="http://schemas.microsoft.com/office/drawing/2014/main" id="{231E073E-54F0-459F-8178-499FD868CF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296" y="5798447"/>
            <a:ext cx="32385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Btn_Camera-Bacteries">
            <a:hlinkClick r:id="rId14" action="ppaction://hlinksldjump"/>
            <a:extLst>
              <a:ext uri="{FF2B5EF4-FFF2-40B4-BE49-F238E27FC236}">
                <a16:creationId xmlns:a16="http://schemas.microsoft.com/office/drawing/2014/main" id="{C3969F7F-6D62-4808-8630-E472376AD5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668" y="5576234"/>
            <a:ext cx="32385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Btn_Camera-Cell">
            <a:hlinkClick r:id="rId15" action="ppaction://hlinksldjump"/>
            <a:extLst>
              <a:ext uri="{FF2B5EF4-FFF2-40B4-BE49-F238E27FC236}">
                <a16:creationId xmlns:a16="http://schemas.microsoft.com/office/drawing/2014/main" id="{7CF90505-DA24-4026-B97D-A8CE7ED5BE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142" y="5973489"/>
            <a:ext cx="32385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Btn_Camera-Cell">
            <a:hlinkClick r:id="rId16" action="ppaction://hlinksldjump"/>
            <a:extLst>
              <a:ext uri="{FF2B5EF4-FFF2-40B4-BE49-F238E27FC236}">
                <a16:creationId xmlns:a16="http://schemas.microsoft.com/office/drawing/2014/main" id="{2D1FD12D-A719-4B35-8C59-B3022ACD3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557" y="6370581"/>
            <a:ext cx="350219" cy="351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Image 94" descr="Une image contenant arbre, fruit, brosse&#10;&#10;Description générée automatiquement">
            <a:extLst>
              <a:ext uri="{FF2B5EF4-FFF2-40B4-BE49-F238E27FC236}">
                <a16:creationId xmlns:a16="http://schemas.microsoft.com/office/drawing/2014/main" id="{B1978F69-8F77-4D75-99F5-6E72EDAF1D7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606" y="6341930"/>
            <a:ext cx="359903" cy="385611"/>
          </a:xfrm>
          <a:prstGeom prst="rect">
            <a:avLst/>
          </a:prstGeom>
        </p:spPr>
      </p:pic>
      <p:pic>
        <p:nvPicPr>
          <p:cNvPr id="96" name="Image 95">
            <a:extLst>
              <a:ext uri="{FF2B5EF4-FFF2-40B4-BE49-F238E27FC236}">
                <a16:creationId xmlns:a16="http://schemas.microsoft.com/office/drawing/2014/main" id="{F14F73B7-AAE9-4CD5-9B28-E1E5E1A02C0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128" y="5946288"/>
            <a:ext cx="634921" cy="355556"/>
          </a:xfrm>
          <a:prstGeom prst="rect">
            <a:avLst/>
          </a:prstGeom>
        </p:spPr>
      </p:pic>
      <p:pic>
        <p:nvPicPr>
          <p:cNvPr id="97" name="Image 96">
            <a:extLst>
              <a:ext uri="{FF2B5EF4-FFF2-40B4-BE49-F238E27FC236}">
                <a16:creationId xmlns:a16="http://schemas.microsoft.com/office/drawing/2014/main" id="{8B7C7B17-E702-4736-AF30-EEFB1F06195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096" y="4708721"/>
            <a:ext cx="591580" cy="434812"/>
          </a:xfrm>
          <a:prstGeom prst="rect">
            <a:avLst/>
          </a:prstGeom>
        </p:spPr>
      </p:pic>
      <p:pic>
        <p:nvPicPr>
          <p:cNvPr id="98" name="Btn_Camera-Cell">
            <a:hlinkClick r:id="rId20" action="ppaction://hlinksldjump"/>
            <a:extLst>
              <a:ext uri="{FF2B5EF4-FFF2-40B4-BE49-F238E27FC236}">
                <a16:creationId xmlns:a16="http://schemas.microsoft.com/office/drawing/2014/main" id="{24000FF7-403B-484A-8ECC-D52CBA8782C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963" y="5187124"/>
            <a:ext cx="32385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" name="ZoneTexte 16">
            <a:extLst>
              <a:ext uri="{FF2B5EF4-FFF2-40B4-BE49-F238E27FC236}">
                <a16:creationId xmlns:a16="http://schemas.microsoft.com/office/drawing/2014/main" id="{C548EC72-80C6-4078-9E99-C2BD3892C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3412" y="4724065"/>
            <a:ext cx="863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L’ADN</a:t>
            </a:r>
          </a:p>
        </p:txBody>
      </p:sp>
      <p:cxnSp>
        <p:nvCxnSpPr>
          <p:cNvPr id="100" name="Connecteur droit 99">
            <a:extLst>
              <a:ext uri="{FF2B5EF4-FFF2-40B4-BE49-F238E27FC236}">
                <a16:creationId xmlns:a16="http://schemas.microsoft.com/office/drawing/2014/main" id="{23C674CD-2688-4125-A001-6B405368363D}"/>
              </a:ext>
            </a:extLst>
          </p:cNvPr>
          <p:cNvCxnSpPr/>
          <p:nvPr/>
        </p:nvCxnSpPr>
        <p:spPr bwMode="auto">
          <a:xfrm rot="5400000" flipH="1" flipV="1">
            <a:off x="10135394" y="4559335"/>
            <a:ext cx="287337" cy="0"/>
          </a:xfrm>
          <a:prstGeom prst="line">
            <a:avLst/>
          </a:prstGeom>
          <a:ln w="508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Image 3">
            <a:extLst>
              <a:ext uri="{FF2B5EF4-FFF2-40B4-BE49-F238E27FC236}">
                <a16:creationId xmlns:a16="http://schemas.microsoft.com/office/drawing/2014/main" id="{8C0DE169-9016-4C82-9780-C56BB6FF3C0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387" y="1309690"/>
            <a:ext cx="1322910" cy="1018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" name="Rectangle 101">
            <a:extLst>
              <a:ext uri="{FF2B5EF4-FFF2-40B4-BE49-F238E27FC236}">
                <a16:creationId xmlns:a16="http://schemas.microsoft.com/office/drawing/2014/main" id="{1B6B8EFE-3C04-43E2-8221-3CD8698CA569}"/>
              </a:ext>
            </a:extLst>
          </p:cNvPr>
          <p:cNvSpPr/>
          <p:nvPr/>
        </p:nvSpPr>
        <p:spPr>
          <a:xfrm>
            <a:off x="4239112" y="6020774"/>
            <a:ext cx="1058376" cy="29922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fr-FR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Acarien</a:t>
            </a:r>
            <a:r>
              <a:rPr lang="fr-FR" sz="1400" b="1" dirty="0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  </a:t>
            </a:r>
            <a:endParaRPr lang="fr-FR" sz="1400" b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A8912B8E-3D47-4BDD-89A8-6A3149CC1E96}"/>
              </a:ext>
            </a:extLst>
          </p:cNvPr>
          <p:cNvSpPr/>
          <p:nvPr/>
        </p:nvSpPr>
        <p:spPr>
          <a:xfrm>
            <a:off x="4239112" y="6398003"/>
            <a:ext cx="1058376" cy="29922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fr-FR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Pollen</a:t>
            </a:r>
            <a:r>
              <a:rPr lang="fr-FR" sz="1400" b="1" dirty="0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  </a:t>
            </a:r>
            <a:endParaRPr lang="fr-FR" sz="1400" b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sp>
        <p:nvSpPr>
          <p:cNvPr id="104" name="ZoneTexte 16">
            <a:extLst>
              <a:ext uri="{FF2B5EF4-FFF2-40B4-BE49-F238E27FC236}">
                <a16:creationId xmlns:a16="http://schemas.microsoft.com/office/drawing/2014/main" id="{2D30CFBE-F752-41B1-AE98-597470D8D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6223" y="4730197"/>
            <a:ext cx="12327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rgbClr val="002060"/>
                </a:solidFill>
                <a:cs typeface="Calibri" panose="020F0502020204030204" pitchFamily="34" charset="0"/>
              </a:rPr>
              <a:t>Coronavirus</a:t>
            </a:r>
          </a:p>
        </p:txBody>
      </p:sp>
      <p:pic>
        <p:nvPicPr>
          <p:cNvPr id="105" name="Virus">
            <a:extLst>
              <a:ext uri="{FF2B5EF4-FFF2-40B4-BE49-F238E27FC236}">
                <a16:creationId xmlns:a16="http://schemas.microsoft.com/office/drawing/2014/main" id="{0248C81B-F520-46F9-B452-8C199B2ABEF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539" y="4577719"/>
            <a:ext cx="5746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lus">
            <a:hlinkClick r:id="rId23" action="ppaction://hlinksldjump"/>
            <a:extLst>
              <a:ext uri="{FF2B5EF4-FFF2-40B4-BE49-F238E27FC236}">
                <a16:creationId xmlns:a16="http://schemas.microsoft.com/office/drawing/2014/main" id="{87F6E682-3374-4615-B2F3-C709FDAC5CA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062" y="5960537"/>
            <a:ext cx="4048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010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55" b="1157"/>
          <a:stretch/>
        </p:blipFill>
        <p:spPr bwMode="auto">
          <a:xfrm>
            <a:off x="1010485" y="2262932"/>
            <a:ext cx="4666732" cy="427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592787-CFA6-4335-8BB4-7B2C3036D5A0}"/>
              </a:ext>
            </a:extLst>
          </p:cNvPr>
          <p:cNvSpPr/>
          <p:nvPr/>
        </p:nvSpPr>
        <p:spPr>
          <a:xfrm>
            <a:off x="-3175" y="0"/>
            <a:ext cx="376238" cy="6865938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Google Shape;120;p9"/>
          <p:cNvSpPr txBox="1">
            <a:spLocks/>
          </p:cNvSpPr>
          <p:nvPr/>
        </p:nvSpPr>
        <p:spPr>
          <a:xfrm>
            <a:off x="373063" y="1558227"/>
            <a:ext cx="11658600" cy="635000"/>
          </a:xfrm>
          <a:prstGeom prst="rect">
            <a:avLst/>
          </a:prstGeom>
        </p:spPr>
        <p:txBody>
          <a:bodyPr lIns="0" tIns="12700" rIns="0" bIns="0" anchor="t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1270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Roboto" charset="0"/>
              <a:cs typeface="Calibri" panose="020F050202020403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181982" y="1383739"/>
            <a:ext cx="10186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Les particules fines sont de 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fines poussières microscopiques 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qui peuvent être d’origine naturelle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(éruptions volcaniques, feux de végétation </a:t>
            </a:r>
            <a:r>
              <a:rPr kumimoji="0" lang="fr-FR" sz="2200" b="0" i="1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etc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.) 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ou humaine.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75428" y="2317925"/>
            <a:ext cx="5062722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17384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 pitchFamily="34" charset="0"/>
              </a:rPr>
              <a:t>Les PM</a:t>
            </a:r>
            <a:r>
              <a:rPr kumimoji="0" lang="fr-FR" altLang="fr-FR" b="1" i="0" u="none" strike="noStrike" kern="1200" cap="none" spc="0" normalizeH="0" baseline="-2500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lang="fr-FR" dirty="0">
                <a:solidFill>
                  <a:srgbClr val="1C8C77"/>
                </a:solidFill>
                <a:latin typeface="Calibri" panose="020F0502020204030204" pitchFamily="34" charset="0"/>
              </a:rPr>
              <a:t>(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</a:rPr>
              <a:t>de diamètre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 pitchFamily="34" charset="0"/>
              </a:rPr>
              <a:t>inférieur à 10 </a:t>
            </a: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 pitchFamily="34" charset="0"/>
              </a:rPr>
              <a:t>micromètres)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</a:rPr>
              <a:t>proviennent des pots d’échappements, de l’usure de la chaussée, des pneumatiques ou du sel et du sable utilisés l’hiver.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rgbClr val="173847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</a:rPr>
              <a:t>Les plus dangereuses pour la santé sont les plus petites 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rgbClr val="173847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 pitchFamily="34" charset="0"/>
              </a:rPr>
              <a:t>Les PM</a:t>
            </a:r>
            <a:r>
              <a:rPr kumimoji="0" lang="fr-FR" altLang="fr-FR" b="1" i="0" u="none" strike="noStrike" kern="1200" cap="none" spc="0" normalizeH="0" baseline="-2500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2.5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 pitchFamily="34" charset="0"/>
              </a:rPr>
              <a:t> et PM</a:t>
            </a:r>
            <a:r>
              <a:rPr kumimoji="0" lang="fr-FR" altLang="fr-FR" b="1" i="0" u="none" strike="noStrike" kern="1200" cap="none" spc="0" normalizeH="0" baseline="-2500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lang="fr-FR" dirty="0">
                <a:solidFill>
                  <a:srgbClr val="1C8C77"/>
                </a:solidFill>
                <a:latin typeface="Calibri" panose="020F0502020204030204" pitchFamily="34" charset="0"/>
              </a:rPr>
              <a:t>(</a:t>
            </a:r>
            <a:r>
              <a:rPr lang="fr-FR" dirty="0">
                <a:solidFill>
                  <a:srgbClr val="173847"/>
                </a:solidFill>
                <a:latin typeface="Calibri" panose="020F0502020204030204" pitchFamily="34" charset="0"/>
              </a:rPr>
              <a:t>de diamètre </a:t>
            </a:r>
            <a:r>
              <a:rPr lang="fr-FR" dirty="0">
                <a:solidFill>
                  <a:srgbClr val="1C8C77"/>
                </a:solidFill>
                <a:latin typeface="Calibri" panose="020F0502020204030204" pitchFamily="34" charset="0"/>
              </a:rPr>
              <a:t>inférieur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 pitchFamily="34" charset="0"/>
              </a:rPr>
              <a:t>à 2,5 </a:t>
            </a: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 pitchFamily="34" charset="0"/>
              </a:rPr>
              <a:t>micromètres</a:t>
            </a:r>
            <a:r>
              <a:rPr lang="fr-FR" dirty="0" smtClean="0">
                <a:solidFill>
                  <a:srgbClr val="1C8C77"/>
                </a:solidFill>
                <a:latin typeface="Calibri" panose="020F0502020204030204" pitchFamily="34" charset="0"/>
              </a:rPr>
              <a:t>)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</a:rPr>
              <a:t>proviennent des moteurs utilisant le diesel, des installations de combustion                                          et des procédés industriels. </a:t>
            </a:r>
          </a:p>
        </p:txBody>
      </p:sp>
      <p:sp>
        <p:nvSpPr>
          <p:cNvPr id="16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 txBox="1">
            <a:spLocks/>
          </p:cNvSpPr>
          <p:nvPr/>
        </p:nvSpPr>
        <p:spPr bwMode="auto">
          <a:xfrm>
            <a:off x="11272310" y="6356350"/>
            <a:ext cx="1005416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fr-FR" altLang="fr-FR" sz="20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7</a:t>
            </a:r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Imag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BackgroundTitle"/>
          <p:cNvSpPr/>
          <p:nvPr/>
        </p:nvSpPr>
        <p:spPr>
          <a:xfrm>
            <a:off x="1579563" y="240810"/>
            <a:ext cx="10458450" cy="797137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1803377" y="352382"/>
            <a:ext cx="10112375" cy="571500"/>
          </a:xfrm>
          <a:prstGeom prst="rect">
            <a:avLst/>
          </a:prstGeom>
        </p:spPr>
        <p:txBody>
          <a:bodyPr/>
          <a:lstStyle/>
          <a:p>
            <a:pPr marL="12700"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b="1" dirty="0">
                <a:solidFill>
                  <a:schemeClr val="bg1"/>
                </a:solidFill>
                <a:ea typeface="Roboto" charset="0"/>
                <a:cs typeface="Calibri" panose="020F0502020204030204" pitchFamily="34" charset="0"/>
              </a:rPr>
              <a:t>La pollution de l’air la plus toxique est souvent invisible !</a:t>
            </a:r>
            <a:endParaRPr lang="fr-FR" altLang="fr-FR" sz="3200" b="1" dirty="0">
              <a:solidFill>
                <a:schemeClr val="bg1"/>
              </a:solidFill>
              <a:ea typeface="Roboto" charset="0"/>
              <a:cs typeface="Calibri" panose="020F0502020204030204" pitchFamily="34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746">
            <a:off x="334139" y="97631"/>
            <a:ext cx="1154770" cy="1179512"/>
          </a:xfrm>
          <a:prstGeom prst="rect">
            <a:avLst/>
          </a:prstGeom>
        </p:spPr>
      </p:pic>
      <p:pic>
        <p:nvPicPr>
          <p:cNvPr id="19" name="Btn_Retour">
            <a:hlinkClick r:id="rId5" action="ppaction://hlinksldjump"/>
            <a:extLst>
              <a:ext uri="{FF2B5EF4-FFF2-40B4-BE49-F238E27FC236}">
                <a16:creationId xmlns:a16="http://schemas.microsoft.com/office/drawing/2014/main" id="{0970A381-9F31-4529-AB13-6ED20CF5C2C9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245" y="5367507"/>
            <a:ext cx="972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95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3592787-CFA6-4335-8BB4-7B2C3036D5A0}"/>
              </a:ext>
            </a:extLst>
          </p:cNvPr>
          <p:cNvSpPr/>
          <p:nvPr/>
        </p:nvSpPr>
        <p:spPr>
          <a:xfrm>
            <a:off x="-3175" y="0"/>
            <a:ext cx="376238" cy="6865938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les personnes âgée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6" t="2071" r="5952" b="3391"/>
          <a:stretch>
            <a:fillRect/>
          </a:stretch>
        </p:blipFill>
        <p:spPr bwMode="auto">
          <a:xfrm>
            <a:off x="6159500" y="1462088"/>
            <a:ext cx="1069975" cy="22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les enfant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66" r="48917" b="8772"/>
          <a:stretch>
            <a:fillRect/>
          </a:stretch>
        </p:blipFill>
        <p:spPr bwMode="auto">
          <a:xfrm>
            <a:off x="2482850" y="1538288"/>
            <a:ext cx="1630363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es enfants"/>
          <p:cNvSpPr txBox="1">
            <a:spLocks noChangeArrowheads="1"/>
          </p:cNvSpPr>
          <p:nvPr/>
        </p:nvSpPr>
        <p:spPr bwMode="auto">
          <a:xfrm>
            <a:off x="1302794" y="3612628"/>
            <a:ext cx="4135438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Les enfants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800" b="1" i="0" u="none" strike="noStrike" kern="1200" cap="none" spc="0" normalizeH="0" baseline="0" noProof="0" dirty="0">
              <a:ln>
                <a:noFill/>
              </a:ln>
              <a:solidFill>
                <a:srgbClr val="771F4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" name="Texte les personnes âgées"/>
          <p:cNvSpPr txBox="1">
            <a:spLocks noChangeArrowheads="1"/>
          </p:cNvSpPr>
          <p:nvPr/>
        </p:nvSpPr>
        <p:spPr bwMode="auto">
          <a:xfrm>
            <a:off x="4856947" y="3636093"/>
            <a:ext cx="33877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1" indent="-285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Les personnes âgées</a:t>
            </a:r>
          </a:p>
        </p:txBody>
      </p:sp>
      <p:grpSp>
        <p:nvGrpSpPr>
          <p:cNvPr id="13" name="Image les femmes enceintes"/>
          <p:cNvGrpSpPr>
            <a:grpSpLocks/>
          </p:cNvGrpSpPr>
          <p:nvPr/>
        </p:nvGrpSpPr>
        <p:grpSpPr bwMode="auto">
          <a:xfrm>
            <a:off x="8721721" y="1784604"/>
            <a:ext cx="2464453" cy="2249573"/>
            <a:chOff x="8738492" y="1990448"/>
            <a:chExt cx="2464453" cy="2249573"/>
          </a:xfrm>
        </p:grpSpPr>
        <p:pic>
          <p:nvPicPr>
            <p:cNvPr id="14" name="Imag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55" r="60010" b="37106"/>
            <a:stretch>
              <a:fillRect/>
            </a:stretch>
          </p:blipFill>
          <p:spPr bwMode="auto">
            <a:xfrm>
              <a:off x="9194359" y="1990448"/>
              <a:ext cx="1262062" cy="1763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ZoneTexte 56"/>
            <p:cNvSpPr txBox="1">
              <a:spLocks noChangeArrowheads="1"/>
            </p:cNvSpPr>
            <p:nvPr/>
          </p:nvSpPr>
          <p:spPr bwMode="auto">
            <a:xfrm>
              <a:off x="8738492" y="3870689"/>
              <a:ext cx="246445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Les femmes enceintes</a:t>
              </a:r>
            </a:p>
          </p:txBody>
        </p:sp>
      </p:grpSp>
      <p:grpSp>
        <p:nvGrpSpPr>
          <p:cNvPr id="16" name="Image les asthmatiques"/>
          <p:cNvGrpSpPr>
            <a:grpSpLocks/>
          </p:cNvGrpSpPr>
          <p:nvPr/>
        </p:nvGrpSpPr>
        <p:grpSpPr bwMode="auto">
          <a:xfrm>
            <a:off x="2029727" y="4104678"/>
            <a:ext cx="5356225" cy="2239733"/>
            <a:chOff x="704056" y="4043363"/>
            <a:chExt cx="5356225" cy="2239733"/>
          </a:xfrm>
        </p:grpSpPr>
        <p:pic>
          <p:nvPicPr>
            <p:cNvPr id="17" name="Imag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05" r="53972" b="8527"/>
            <a:stretch>
              <a:fillRect/>
            </a:stretch>
          </p:blipFill>
          <p:spPr bwMode="auto">
            <a:xfrm>
              <a:off x="2876550" y="4043363"/>
              <a:ext cx="1011238" cy="1874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ZoneTexte 57"/>
            <p:cNvSpPr txBox="1">
              <a:spLocks noChangeArrowheads="1"/>
            </p:cNvSpPr>
            <p:nvPr/>
          </p:nvSpPr>
          <p:spPr bwMode="auto">
            <a:xfrm>
              <a:off x="704056" y="5913764"/>
              <a:ext cx="535622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1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fr-FR" alt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Les asthmatiques/cardiaques</a:t>
              </a:r>
            </a:p>
          </p:txBody>
        </p:sp>
      </p:grpSp>
      <p:grpSp>
        <p:nvGrpSpPr>
          <p:cNvPr id="19" name="Image certains professionnels"/>
          <p:cNvGrpSpPr>
            <a:grpSpLocks/>
          </p:cNvGrpSpPr>
          <p:nvPr/>
        </p:nvGrpSpPr>
        <p:grpSpPr bwMode="auto">
          <a:xfrm>
            <a:off x="6968265" y="4032250"/>
            <a:ext cx="3092450" cy="2318613"/>
            <a:chOff x="8384315" y="3940175"/>
            <a:chExt cx="3092450" cy="2318613"/>
          </a:xfrm>
        </p:grpSpPr>
        <p:pic>
          <p:nvPicPr>
            <p:cNvPr id="20" name="Image 5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19" r="10362" b="7024"/>
            <a:stretch>
              <a:fillRect/>
            </a:stretch>
          </p:blipFill>
          <p:spPr bwMode="auto">
            <a:xfrm>
              <a:off x="9423400" y="3940175"/>
              <a:ext cx="1012825" cy="1874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ZoneTexte 59"/>
            <p:cNvSpPr txBox="1">
              <a:spLocks noChangeArrowheads="1"/>
            </p:cNvSpPr>
            <p:nvPr/>
          </p:nvSpPr>
          <p:spPr bwMode="auto">
            <a:xfrm>
              <a:off x="8384315" y="5889456"/>
              <a:ext cx="309245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1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fr-FR" alt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Certains professionnels </a:t>
              </a:r>
            </a:p>
          </p:txBody>
        </p:sp>
      </p:grpSp>
      <p:sp>
        <p:nvSpPr>
          <p:cNvPr id="22" name="ZoneTexte 52"/>
          <p:cNvSpPr txBox="1">
            <a:spLocks noChangeArrowheads="1"/>
          </p:cNvSpPr>
          <p:nvPr/>
        </p:nvSpPr>
        <p:spPr bwMode="auto">
          <a:xfrm>
            <a:off x="228600" y="6463527"/>
            <a:ext cx="22542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1" indent="-285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E_v_f.e_a</a:t>
            </a:r>
            <a:r>
              <a:rPr kumimoji="0" lang="fr-FR" alt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/</a:t>
            </a:r>
            <a:r>
              <a:rPr kumimoji="0" lang="fr-FR" alt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c_pro</a:t>
            </a:r>
            <a:endParaRPr kumimoji="0" lang="fr-FR" altLang="fr-FR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 txBox="1">
            <a:spLocks/>
          </p:cNvSpPr>
          <p:nvPr/>
        </p:nvSpPr>
        <p:spPr bwMode="auto">
          <a:xfrm>
            <a:off x="11272310" y="6356350"/>
            <a:ext cx="1005416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fr-FR" altLang="fr-FR" sz="2000" b="1" dirty="0" smtClean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8</a:t>
            </a:r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Image 2">
            <a:hlinkClick r:id="rId8" action="ppaction://hlinksldjump"/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515" y="279552"/>
            <a:ext cx="1080000" cy="540000"/>
          </a:xfrm>
          <a:prstGeom prst="rect">
            <a:avLst/>
          </a:prstGeom>
        </p:spPr>
      </p:pic>
      <p:pic>
        <p:nvPicPr>
          <p:cNvPr id="40" name="Image 39"/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662" y="1879531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age 40"/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473" y="4280168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Image 41"/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650" y="1888465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Image 42"/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49" y="1847781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Image 43"/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839" y="4322096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BackgroundTitle"/>
          <p:cNvSpPr/>
          <p:nvPr/>
        </p:nvSpPr>
        <p:spPr>
          <a:xfrm>
            <a:off x="1579563" y="47625"/>
            <a:ext cx="10458450" cy="1154113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1957925" y="94802"/>
            <a:ext cx="9041227" cy="571500"/>
          </a:xfrm>
          <a:prstGeom prst="rect">
            <a:avLst/>
          </a:prstGeom>
        </p:spPr>
        <p:txBody>
          <a:bodyPr/>
          <a:lstStyle/>
          <a:p>
            <a:pPr marL="12700"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A4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ED1A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 / </a:t>
            </a:r>
            <a:r>
              <a:rPr lang="fr-FR" sz="3200" b="1" dirty="0">
                <a:solidFill>
                  <a:schemeClr val="bg1"/>
                </a:solidFill>
                <a:ea typeface="Roboto" charset="0"/>
                <a:cs typeface="Calibri" panose="020F0502020204030204" pitchFamily="34" charset="0"/>
              </a:rPr>
              <a:t>Quelles sont les personnes les plus vulnérables à la pollution de l’air ?</a:t>
            </a:r>
            <a:endParaRPr lang="fr-FR" altLang="fr-FR" sz="3200" b="1" dirty="0">
              <a:solidFill>
                <a:schemeClr val="bg1"/>
              </a:solidFill>
              <a:ea typeface="Roboto" charset="0"/>
              <a:cs typeface="Calibri" panose="020F0502020204030204" pitchFamily="34" charset="0"/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746">
            <a:off x="334139" y="97631"/>
            <a:ext cx="1154770" cy="117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8858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02" y="1650692"/>
            <a:ext cx="4103050" cy="4716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ce réservé du numéro de diapositive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1280160" y="6356350"/>
            <a:ext cx="997565" cy="360363"/>
          </a:xfrm>
          <a:prstGeom prst="roundRect">
            <a:avLst>
              <a:gd name="adj" fmla="val 16667"/>
            </a:avLst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fld id="{BF06267A-BA50-4391-92CC-A74B664CEC2F}" type="slidenum">
              <a:rPr kumimoji="0" lang="fr-FR" altLang="fr-FR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Google Shape;120;p9"/>
          <p:cNvSpPr txBox="1">
            <a:spLocks/>
          </p:cNvSpPr>
          <p:nvPr/>
        </p:nvSpPr>
        <p:spPr>
          <a:xfrm>
            <a:off x="552161" y="1032289"/>
            <a:ext cx="11658600" cy="635000"/>
          </a:xfrm>
          <a:prstGeom prst="rect">
            <a:avLst/>
          </a:prstGeom>
        </p:spPr>
        <p:txBody>
          <a:bodyPr lIns="0" tIns="12700" rIns="0" bIns="0" anchor="t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1270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Roboto" charset="0"/>
              <a:cs typeface="Calibri" panose="020F0502020204030204" pitchFamily="34" charset="0"/>
            </a:endParaRPr>
          </a:p>
        </p:txBody>
      </p:sp>
      <p:sp>
        <p:nvSpPr>
          <p:cNvPr id="34" name="Ellipse 33"/>
          <p:cNvSpPr/>
          <p:nvPr/>
        </p:nvSpPr>
        <p:spPr>
          <a:xfrm>
            <a:off x="6878330" y="3790985"/>
            <a:ext cx="3171031" cy="1709702"/>
          </a:xfrm>
          <a:prstGeom prst="ellipse">
            <a:avLst/>
          </a:prstGeom>
          <a:noFill/>
          <a:ln w="38100">
            <a:solidFill>
              <a:srgbClr val="1AD8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pic>
        <p:nvPicPr>
          <p:cNvPr id="37" name="Imag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049" y="3134774"/>
            <a:ext cx="1347619" cy="358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Image 21" descr="AEMec2-47- Atmo microscope-hd-co-v1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476" y="3907621"/>
            <a:ext cx="894760" cy="100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972" y="4696946"/>
            <a:ext cx="1328764" cy="107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age 12" descr="AEMec3-48- Atmo analyse air-hd-co-v1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974" y="3889866"/>
            <a:ext cx="1232207" cy="10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45408" y="1615355"/>
            <a:ext cx="6405697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70C0"/>
              </a:buClr>
              <a:buSzPct val="100000"/>
              <a:buFontTx/>
              <a:buNone/>
              <a:tabLst>
                <a:tab pos="1778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En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France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,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19 associations</a:t>
            </a:r>
            <a:r>
              <a:rPr kumimoji="0" lang="fr-FR" sz="2000" b="1" i="0" u="none" strike="noStrike" kern="1200" cap="none" spc="0" normalizeH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 </a:t>
            </a:r>
            <a:r>
              <a:rPr lang="fr-FR" sz="2000" b="1" dirty="0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cs typeface="Arial" pitchFamily="34" charset="0"/>
              </a:rPr>
              <a:t>sont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regroupées au sein de la Fédération ATMO France,</a:t>
            </a:r>
            <a:r>
              <a:rPr kumimoji="0" lang="fr-FR" sz="20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 et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surveillent la qualité de l’air.</a:t>
            </a:r>
            <a:r>
              <a:rPr kumimoji="0" lang="fr-FR" sz="20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 </a:t>
            </a:r>
            <a:endParaRPr kumimoji="0" lang="fr-FR" sz="2000" b="1" i="0" u="none" strike="noStrike" kern="1200" cap="none" spc="0" normalizeH="0" noProof="0" dirty="0" smtClean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itchFamily="34" charset="0"/>
            </a:endParaRPr>
          </a:p>
          <a:p>
            <a:pPr marL="0" marR="0" lvl="0" indent="0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70C0"/>
              </a:buClr>
              <a:buSzPct val="100000"/>
              <a:buFontTx/>
              <a:buNone/>
              <a:tabLst>
                <a:tab pos="1778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Elles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sont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agréées par le Ministère en charge de 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l’environnement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.</a:t>
            </a:r>
          </a:p>
        </p:txBody>
      </p:sp>
      <p:sp>
        <p:nvSpPr>
          <p:cNvPr id="22" name="BackgroundTitle"/>
          <p:cNvSpPr/>
          <p:nvPr/>
        </p:nvSpPr>
        <p:spPr>
          <a:xfrm>
            <a:off x="1579563" y="47625"/>
            <a:ext cx="10458450" cy="1154113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3" name="Titre 1"/>
          <p:cNvSpPr txBox="1">
            <a:spLocks/>
          </p:cNvSpPr>
          <p:nvPr/>
        </p:nvSpPr>
        <p:spPr>
          <a:xfrm>
            <a:off x="1919288" y="352382"/>
            <a:ext cx="9286547" cy="571500"/>
          </a:xfrm>
          <a:prstGeom prst="rect">
            <a:avLst/>
          </a:prstGeom>
        </p:spPr>
        <p:txBody>
          <a:bodyPr/>
          <a:lstStyle/>
          <a:p>
            <a:pPr marL="12700"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A3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ED1A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 / </a:t>
            </a:r>
            <a:r>
              <a:rPr lang="fr-FR" altLang="fr-FR" sz="3200" b="1" dirty="0">
                <a:solidFill>
                  <a:schemeClr val="bg1"/>
                </a:solidFill>
                <a:ea typeface="Roboto" charset="0"/>
                <a:cs typeface="Calibri" panose="020F0502020204030204" pitchFamily="34" charset="0"/>
              </a:rPr>
              <a:t>Selon toi, qui mesure la pollution de l’air ?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746">
            <a:off x="334139" y="97631"/>
            <a:ext cx="1154770" cy="1179512"/>
          </a:xfrm>
          <a:prstGeom prst="rect">
            <a:avLst/>
          </a:prstGeom>
        </p:spPr>
      </p:pic>
      <p:grpSp>
        <p:nvGrpSpPr>
          <p:cNvPr id="26" name="Pourquoi ?">
            <a:extLst>
              <a:ext uri="{FF2B5EF4-FFF2-40B4-BE49-F238E27FC236}">
                <a16:creationId xmlns:a16="http://schemas.microsoft.com/office/drawing/2014/main" id="{8087D044-2786-4602-B28F-DDA8DCA89E4F}"/>
              </a:ext>
            </a:extLst>
          </p:cNvPr>
          <p:cNvGrpSpPr>
            <a:grpSpLocks/>
          </p:cNvGrpSpPr>
          <p:nvPr/>
        </p:nvGrpSpPr>
        <p:grpSpPr bwMode="auto">
          <a:xfrm>
            <a:off x="6837336" y="3546711"/>
            <a:ext cx="3118244" cy="535270"/>
            <a:chOff x="5466318" y="2727514"/>
            <a:chExt cx="1530710" cy="444542"/>
          </a:xfrm>
        </p:grpSpPr>
        <p:sp>
          <p:nvSpPr>
            <p:cNvPr id="27" name="Ellipse 3">
              <a:extLst>
                <a:ext uri="{FF2B5EF4-FFF2-40B4-BE49-F238E27FC236}">
                  <a16:creationId xmlns:a16="http://schemas.microsoft.com/office/drawing/2014/main" id="{044FDD04-533C-44B3-957C-DA93055EF313}"/>
                </a:ext>
              </a:extLst>
            </p:cNvPr>
            <p:cNvSpPr/>
            <p:nvPr/>
          </p:nvSpPr>
          <p:spPr bwMode="auto">
            <a:xfrm>
              <a:off x="5706968" y="2727514"/>
              <a:ext cx="1111827" cy="444542"/>
            </a:xfrm>
            <a:prstGeom prst="roundRect">
              <a:avLst/>
            </a:prstGeom>
            <a:solidFill>
              <a:srgbClr val="29CFB1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76BAB5B-A928-403E-8F37-E3EF3FD903E5}"/>
                </a:ext>
              </a:extLst>
            </p:cNvPr>
            <p:cNvSpPr/>
            <p:nvPr/>
          </p:nvSpPr>
          <p:spPr>
            <a:xfrm>
              <a:off x="5466318" y="2792381"/>
              <a:ext cx="1530710" cy="3067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Suivi dans le temps</a:t>
              </a:r>
              <a:endPara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Pourquoi ?">
            <a:extLst>
              <a:ext uri="{FF2B5EF4-FFF2-40B4-BE49-F238E27FC236}">
                <a16:creationId xmlns:a16="http://schemas.microsoft.com/office/drawing/2014/main" id="{F82BFE30-8BB9-4022-8DE5-D64DD5609D8C}"/>
              </a:ext>
            </a:extLst>
          </p:cNvPr>
          <p:cNvGrpSpPr>
            <a:grpSpLocks/>
          </p:cNvGrpSpPr>
          <p:nvPr/>
        </p:nvGrpSpPr>
        <p:grpSpPr bwMode="auto">
          <a:xfrm>
            <a:off x="8744120" y="4842393"/>
            <a:ext cx="3787126" cy="535270"/>
            <a:chOff x="5570101" y="2727514"/>
            <a:chExt cx="1530710" cy="444542"/>
          </a:xfrm>
        </p:grpSpPr>
        <p:sp>
          <p:nvSpPr>
            <p:cNvPr id="30" name="Ellipse 3">
              <a:extLst>
                <a:ext uri="{FF2B5EF4-FFF2-40B4-BE49-F238E27FC236}">
                  <a16:creationId xmlns:a16="http://schemas.microsoft.com/office/drawing/2014/main" id="{26896EF7-C02D-4B81-982D-7F708BEE69B8}"/>
                </a:ext>
              </a:extLst>
            </p:cNvPr>
            <p:cNvSpPr/>
            <p:nvPr/>
          </p:nvSpPr>
          <p:spPr bwMode="auto">
            <a:xfrm>
              <a:off x="5786141" y="2727514"/>
              <a:ext cx="1111827" cy="444542"/>
            </a:xfrm>
            <a:prstGeom prst="roundRect">
              <a:avLst/>
            </a:prstGeom>
            <a:solidFill>
              <a:srgbClr val="29CFB1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E701E59-B832-462C-A7A9-F88F07D8BBB5}"/>
                </a:ext>
              </a:extLst>
            </p:cNvPr>
            <p:cNvSpPr/>
            <p:nvPr/>
          </p:nvSpPr>
          <p:spPr>
            <a:xfrm>
              <a:off x="5570101" y="2792989"/>
              <a:ext cx="1530710" cy="3067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Observation et surveillance</a:t>
              </a:r>
              <a:endPara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Pourquoi ?">
            <a:extLst>
              <a:ext uri="{FF2B5EF4-FFF2-40B4-BE49-F238E27FC236}">
                <a16:creationId xmlns:a16="http://schemas.microsoft.com/office/drawing/2014/main" id="{02D93E10-A3B7-437A-B77E-030EE0F9D0DE}"/>
              </a:ext>
            </a:extLst>
          </p:cNvPr>
          <p:cNvGrpSpPr>
            <a:grpSpLocks/>
          </p:cNvGrpSpPr>
          <p:nvPr/>
        </p:nvGrpSpPr>
        <p:grpSpPr bwMode="auto">
          <a:xfrm>
            <a:off x="4604903" y="4796295"/>
            <a:ext cx="3787126" cy="535270"/>
            <a:chOff x="5450695" y="2727514"/>
            <a:chExt cx="1530710" cy="444542"/>
          </a:xfrm>
        </p:grpSpPr>
        <p:sp>
          <p:nvSpPr>
            <p:cNvPr id="46" name="Ellipse 3">
              <a:extLst>
                <a:ext uri="{FF2B5EF4-FFF2-40B4-BE49-F238E27FC236}">
                  <a16:creationId xmlns:a16="http://schemas.microsoft.com/office/drawing/2014/main" id="{F9B6B71D-7E1B-4ACA-8ABA-CB0F192AEB50}"/>
                </a:ext>
              </a:extLst>
            </p:cNvPr>
            <p:cNvSpPr/>
            <p:nvPr/>
          </p:nvSpPr>
          <p:spPr bwMode="auto">
            <a:xfrm>
              <a:off x="5786141" y="2727514"/>
              <a:ext cx="836650" cy="444542"/>
            </a:xfrm>
            <a:prstGeom prst="roundRect">
              <a:avLst/>
            </a:prstGeom>
            <a:solidFill>
              <a:srgbClr val="29CFB1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6E272BE-0610-4252-AD91-0FEF32084500}"/>
                </a:ext>
              </a:extLst>
            </p:cNvPr>
            <p:cNvSpPr/>
            <p:nvPr/>
          </p:nvSpPr>
          <p:spPr>
            <a:xfrm>
              <a:off x="5450695" y="2792989"/>
              <a:ext cx="1530710" cy="3067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Station de mesure</a:t>
              </a:r>
              <a:endPara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8" name="Pourquoi ?">
            <a:extLst>
              <a:ext uri="{FF2B5EF4-FFF2-40B4-BE49-F238E27FC236}">
                <a16:creationId xmlns:a16="http://schemas.microsoft.com/office/drawing/2014/main" id="{AB52C1F7-C6AD-4057-863D-3FA42DF1FBF6}"/>
              </a:ext>
            </a:extLst>
          </p:cNvPr>
          <p:cNvGrpSpPr>
            <a:grpSpLocks/>
          </p:cNvGrpSpPr>
          <p:nvPr/>
        </p:nvGrpSpPr>
        <p:grpSpPr bwMode="auto">
          <a:xfrm>
            <a:off x="6321084" y="5782524"/>
            <a:ext cx="4194399" cy="535270"/>
            <a:chOff x="5570101" y="2727514"/>
            <a:chExt cx="1530710" cy="444542"/>
          </a:xfrm>
        </p:grpSpPr>
        <p:sp>
          <p:nvSpPr>
            <p:cNvPr id="49" name="Ellipse 3">
              <a:extLst>
                <a:ext uri="{FF2B5EF4-FFF2-40B4-BE49-F238E27FC236}">
                  <a16:creationId xmlns:a16="http://schemas.microsoft.com/office/drawing/2014/main" id="{14F7DCF9-5AD4-42FA-8502-8118E815204D}"/>
                </a:ext>
              </a:extLst>
            </p:cNvPr>
            <p:cNvSpPr/>
            <p:nvPr/>
          </p:nvSpPr>
          <p:spPr bwMode="auto">
            <a:xfrm>
              <a:off x="5786141" y="2727514"/>
              <a:ext cx="1111827" cy="444542"/>
            </a:xfrm>
            <a:prstGeom prst="roundRect">
              <a:avLst/>
            </a:prstGeom>
            <a:solidFill>
              <a:srgbClr val="29CFB1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594B8FB-22F2-4BF0-8D2A-80CAF105C675}"/>
                </a:ext>
              </a:extLst>
            </p:cNvPr>
            <p:cNvSpPr/>
            <p:nvPr/>
          </p:nvSpPr>
          <p:spPr>
            <a:xfrm>
              <a:off x="5570101" y="2792989"/>
              <a:ext cx="1530710" cy="3067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Etablissement de conclusions</a:t>
              </a:r>
              <a:endPara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Q_TYPE_REPONSE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Q_TYPE_REPONSE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Q_TYPE_REPONSE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Q_TYPE_REPONSE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Q_TYPE_REPONSE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Q_TYPE_REPONSE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2"/>
</p:tagLst>
</file>

<file path=ppt/theme/theme1.xml><?xml version="1.0" encoding="utf-8"?>
<a:theme xmlns:a="http://schemas.openxmlformats.org/drawingml/2006/main" name="5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2466</TotalTime>
  <Words>1778</Words>
  <Application>Microsoft Office PowerPoint</Application>
  <PresentationFormat>Grand écran</PresentationFormat>
  <Paragraphs>432</Paragraphs>
  <Slides>48</Slides>
  <Notes>40</Notes>
  <HiddenSlides>27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48</vt:i4>
      </vt:variant>
    </vt:vector>
  </HeadingPairs>
  <TitlesOfParts>
    <vt:vector size="64" baseType="lpstr">
      <vt:lpstr>Arial</vt:lpstr>
      <vt:lpstr>Calibri</vt:lpstr>
      <vt:lpstr>Calibri Bold</vt:lpstr>
      <vt:lpstr>Calibri Light</vt:lpstr>
      <vt:lpstr>Cambria Math</vt:lpstr>
      <vt:lpstr>Candara</vt:lpstr>
      <vt:lpstr>Corbel</vt:lpstr>
      <vt:lpstr>Didact Gothic</vt:lpstr>
      <vt:lpstr>Roboto</vt:lpstr>
      <vt:lpstr>Source Sans Pro</vt:lpstr>
      <vt:lpstr>Source Sans Pro SemiBold</vt:lpstr>
      <vt:lpstr>Times</vt:lpstr>
      <vt:lpstr>Times New Roman</vt:lpstr>
      <vt:lpstr>Wingdings</vt:lpstr>
      <vt:lpstr>5_Thème Office</vt:lpstr>
      <vt:lpstr>4_Thème Office</vt:lpstr>
      <vt:lpstr>Présentation PowerPoint</vt:lpstr>
      <vt:lpstr>SOMMAIRE</vt:lpstr>
      <vt:lpstr>SÉANCE 3 / Quel air est-il ?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influences de la météo sur la pollution de l’air</vt:lpstr>
      <vt:lpstr>Les dispersions par le vent</vt:lpstr>
      <vt:lpstr>Le lessivage par la pluie</vt:lpstr>
      <vt:lpstr>L’inversion des températures</vt:lpstr>
      <vt:lpstr>Présentation PowerPoint</vt:lpstr>
      <vt:lpstr>Les capteurs de surveillance </vt:lpstr>
      <vt:lpstr>Le capteur CO2</vt:lpstr>
      <vt:lpstr>Relève les niveaux de CO₂ tous les quarts d’heure dans ton carnet, puis trace une courbe à partir des données récoltées.</vt:lpstr>
      <vt:lpstr>Exemple de courbe de niveaux de CO2 récoltés</vt:lpstr>
      <vt:lpstr>Le Capteur A Particules Fines « Picture »</vt:lpstr>
      <vt:lpstr>Présentation PowerPoint</vt:lpstr>
      <vt:lpstr>Présentation PowerPoint</vt:lpstr>
      <vt:lpstr>Groupe 2 - Le Module Air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F1 / As-tu aimé l’animation ?</vt:lpstr>
      <vt:lpstr>F2 / As-tu aimé faire des observations au microscope ?</vt:lpstr>
      <vt:lpstr>F3 / As-tu compris pourquoi il est important surveiller la qualité de l’air autour de nous ?</vt:lpstr>
      <vt:lpstr>F4 / Est-il possible pour toi, de venir à l’école à pied ou en vélo ?</vt:lpstr>
      <vt:lpstr>F5 / As-tu compris le lien entre la météo et la pollution de l’air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airetmoi</dc:creator>
  <cp:lastModifiedBy>Romain</cp:lastModifiedBy>
  <cp:revision>149</cp:revision>
  <cp:lastPrinted>2021-03-08T11:20:47Z</cp:lastPrinted>
  <dcterms:created xsi:type="dcterms:W3CDTF">2020-09-10T12:17:21Z</dcterms:created>
  <dcterms:modified xsi:type="dcterms:W3CDTF">2021-04-07T09:44:55Z</dcterms:modified>
</cp:coreProperties>
</file>